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7" r:id="rId5"/>
    <p:sldId id="293" r:id="rId6"/>
    <p:sldId id="317" r:id="rId7"/>
    <p:sldId id="296" r:id="rId8"/>
    <p:sldId id="298" r:id="rId9"/>
    <p:sldId id="405" r:id="rId10"/>
    <p:sldId id="413" r:id="rId11"/>
    <p:sldId id="414" r:id="rId12"/>
    <p:sldId id="375" r:id="rId13"/>
    <p:sldId id="318" r:id="rId14"/>
    <p:sldId id="352" r:id="rId15"/>
    <p:sldId id="373" r:id="rId16"/>
    <p:sldId id="399" r:id="rId17"/>
    <p:sldId id="415" r:id="rId18"/>
    <p:sldId id="259" r:id="rId19"/>
    <p:sldId id="341" r:id="rId20"/>
    <p:sldId id="379" r:id="rId21"/>
    <p:sldId id="346" r:id="rId22"/>
    <p:sldId id="260" r:id="rId23"/>
    <p:sldId id="400" r:id="rId24"/>
    <p:sldId id="337" r:id="rId25"/>
    <p:sldId id="418" r:id="rId26"/>
    <p:sldId id="339" r:id="rId27"/>
    <p:sldId id="403" r:id="rId28"/>
    <p:sldId id="419" r:id="rId29"/>
    <p:sldId id="402" r:id="rId30"/>
    <p:sldId id="410" r:id="rId31"/>
    <p:sldId id="412" r:id="rId32"/>
    <p:sldId id="416" r:id="rId33"/>
    <p:sldId id="417" r:id="rId34"/>
    <p:sldId id="420" r:id="rId35"/>
    <p:sldId id="30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8C923-0852-4DB0-880B-9039B3EE6D92}" v="22" dt="2023-03-23T14:30:30.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120" autoAdjust="0"/>
  </p:normalViewPr>
  <p:slideViewPr>
    <p:cSldViewPr snapToGrid="0">
      <p:cViewPr varScale="1">
        <p:scale>
          <a:sx n="116" d="100"/>
          <a:sy n="116" d="100"/>
        </p:scale>
        <p:origin x="42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2CA8DB7-B38A-42AF-B6E9-42784E43A17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15562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2CA8DB7-B38A-42AF-B6E9-42784E43A17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14694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2CA8DB7-B38A-42AF-B6E9-42784E43A17E}" type="datetimeFigureOut">
              <a:rPr lang="nl-NL" smtClean="0"/>
              <a:t>27-3-2024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86C2DE19-3547-4E30-A9B8-300D15369CCE}" type="slidenum">
              <a:rPr lang="nl-NL" smtClean="0"/>
              <a:t>‹nr.›</a:t>
            </a:fld>
            <a:endParaRPr lang="nl-NL"/>
          </a:p>
        </p:txBody>
      </p:sp>
    </p:spTree>
    <p:extLst>
      <p:ext uri="{BB962C8B-B14F-4D97-AF65-F5344CB8AC3E}">
        <p14:creationId xmlns:p14="http://schemas.microsoft.com/office/powerpoint/2010/main" val="235602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2CA8DB7-B38A-42AF-B6E9-42784E43A17E}" type="datetimeFigureOut">
              <a:rPr lang="nl-NL" smtClean="0"/>
              <a:t>27-3-2024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C2DE19-3547-4E30-A9B8-300D15369CCE}" type="slidenum">
              <a:rPr lang="nl-NL" smtClean="0"/>
              <a:t>‹nr.›</a:t>
            </a:fld>
            <a:endParaRPr lang="nl-NL"/>
          </a:p>
        </p:txBody>
      </p:sp>
    </p:spTree>
    <p:extLst>
      <p:ext uri="{BB962C8B-B14F-4D97-AF65-F5344CB8AC3E}">
        <p14:creationId xmlns:p14="http://schemas.microsoft.com/office/powerpoint/2010/main" val="106567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9B03-48D1-438A-8E93-01E5FBF90E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FD504A8-BACF-4BCD-99A2-DB34BC48B74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E6E146-8C46-492A-9A82-B1B7F2B8D96F}"/>
              </a:ext>
            </a:extLst>
          </p:cNvPr>
          <p:cNvSpPr>
            <a:spLocks noGrp="1"/>
          </p:cNvSpPr>
          <p:nvPr>
            <p:ph type="dt" sz="half" idx="10"/>
          </p:nvPr>
        </p:nvSpPr>
        <p:spPr/>
        <p:txBody>
          <a:bodyPr/>
          <a:lstStyle/>
          <a:p>
            <a:fld id="{B2CA8DB7-B38A-42AF-B6E9-42784E43A17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AAC3C072-16E8-48F4-8B2F-80205675BA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22AA7D-9F3F-4E73-A953-468BE46E5923}"/>
              </a:ext>
            </a:extLst>
          </p:cNvPr>
          <p:cNvSpPr>
            <a:spLocks noGrp="1"/>
          </p:cNvSpPr>
          <p:nvPr>
            <p:ph type="sldNum" sz="quarter" idx="12"/>
          </p:nvPr>
        </p:nvSpPr>
        <p:spPr/>
        <p:txBody>
          <a:bodyPr/>
          <a:lstStyle/>
          <a:p>
            <a:fld id="{86C2DE19-3547-4E30-A9B8-300D15369CCE}" type="slidenum">
              <a:rPr lang="nl-NL" smtClean="0"/>
              <a:t>‹nr.›</a:t>
            </a:fld>
            <a:endParaRPr lang="nl-NL"/>
          </a:p>
        </p:txBody>
      </p:sp>
    </p:spTree>
    <p:extLst>
      <p:ext uri="{BB962C8B-B14F-4D97-AF65-F5344CB8AC3E}">
        <p14:creationId xmlns:p14="http://schemas.microsoft.com/office/powerpoint/2010/main" val="236854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A8DB7-B38A-42AF-B6E9-42784E43A17E}" type="datetimeFigureOut">
              <a:rPr lang="nl-NL" smtClean="0"/>
              <a:t>27-3-2024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2DE19-3547-4E30-A9B8-300D15369CCE}"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6079777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video" Target="https://www.youtube.com/embed/0L3COerIzwc?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33v6ouY_MP4?start=16&amp;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microsoftedge.microsoft.com/addons/detail/seo-meta-1-copy/bfjcbpjbfnginkadnjinjbbdmojoclnp" TargetMode="External"/><Relationship Id="rId2" Type="http://schemas.openxmlformats.org/officeDocument/2006/relationships/hyperlink" Target="https://chrome.google.com/webstore/detail/seo-meta-in-1-click/bjogjfinolnhfhkbipphpdlldadpnmhc?hl=n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nos.nl/artikel/255320-love-parade-was-illegaal.html" TargetMode="External"/><Relationship Id="rId2" Type="http://schemas.openxmlformats.org/officeDocument/2006/relationships/hyperlink" Target="http://nos.nl/artikel/240550-der-spiegel-beveiliging-tunnel-love-parade-niet-goed-geregeld.html" TargetMode="External"/><Relationship Id="rId1" Type="http://schemas.openxmlformats.org/officeDocument/2006/relationships/slideLayout" Target="../slideLayouts/slideLayout5.xml"/><Relationship Id="rId4" Type="http://schemas.openxmlformats.org/officeDocument/2006/relationships/hyperlink" Target="http://nos.nl/artikel/240588-omgrote-fouten-politie-love-parad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venementorganiseren.nl/artikel/routing-en-signing-op-uw-evenement-zo-doet-u-dat-257.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maken.wikiwijs.nl/?id=15&amp;arrangement=177263#!page-7047068"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maken.wikiwijs.nl/?id=15&amp;arrangement=177263#!page-7047068"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BRbTu2FT_s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posts/wouter-van-den-bijgaart_virtualreality-mixedreality-metaverse-activity-6911743082388447232-Qy9-?utm_source=linkedin_share&amp;utm_medium=member_desktop_web" TargetMode="External"/><Relationship Id="rId2" Type="http://schemas.openxmlformats.org/officeDocument/2006/relationships/hyperlink" Target="https://www.youtube.com/watch?v=gn4kNXOvAsQ" TargetMode="External"/><Relationship Id="rId1" Type="http://schemas.openxmlformats.org/officeDocument/2006/relationships/slideLayout" Target="../slideLayouts/slideLayout5.xml"/><Relationship Id="rId5" Type="http://schemas.openxmlformats.org/officeDocument/2006/relationships/hyperlink" Target="https://www.events.nl/nieuws/conclusie-fieldlab-evenementen-ook-binnen-categorie-zeer-ernstig-evenementen-mogelijk" TargetMode="External"/><Relationship Id="rId4" Type="http://schemas.openxmlformats.org/officeDocument/2006/relationships/hyperlink" Target="https://snuffelfiets.nl/lets-go-snuffelfietser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Hbfu2bLWw9U&amp;t=153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AD081-DD8E-4E19-8170-1877A7F2330A}"/>
              </a:ext>
            </a:extLst>
          </p:cNvPr>
          <p:cNvSpPr>
            <a:spLocks noGrp="1"/>
          </p:cNvSpPr>
          <p:nvPr>
            <p:ph type="ctrTitle"/>
          </p:nvPr>
        </p:nvSpPr>
        <p:spPr>
          <a:xfrm>
            <a:off x="7464614" y="1783959"/>
            <a:ext cx="4087306" cy="2889114"/>
          </a:xfrm>
        </p:spPr>
        <p:txBody>
          <a:bodyPr anchor="b">
            <a:normAutofit/>
          </a:bodyPr>
          <a:lstStyle/>
          <a:p>
            <a:pPr algn="l"/>
            <a:r>
              <a:rPr lang="nl-NL" sz="5400"/>
              <a:t>Stad van de toekomst</a:t>
            </a:r>
            <a:br>
              <a:rPr lang="nl-NL" sz="5400"/>
            </a:br>
            <a:r>
              <a:rPr lang="nl-NL" sz="5400"/>
              <a:t>2050</a:t>
            </a:r>
          </a:p>
        </p:txBody>
      </p:sp>
      <p:sp>
        <p:nvSpPr>
          <p:cNvPr id="3" name="Ondertitel 2">
            <a:extLst>
              <a:ext uri="{FF2B5EF4-FFF2-40B4-BE49-F238E27FC236}">
                <a16:creationId xmlns:a16="http://schemas.microsoft.com/office/drawing/2014/main" id="{7BC10AC7-2005-4257-A64F-12AEDC25D8D4}"/>
              </a:ext>
            </a:extLst>
          </p:cNvPr>
          <p:cNvSpPr>
            <a:spLocks noGrp="1"/>
          </p:cNvSpPr>
          <p:nvPr>
            <p:ph type="subTitle" idx="1"/>
          </p:nvPr>
        </p:nvSpPr>
        <p:spPr>
          <a:xfrm>
            <a:off x="7464612" y="4750893"/>
            <a:ext cx="4087305" cy="1147863"/>
          </a:xfrm>
        </p:spPr>
        <p:txBody>
          <a:bodyPr anchor="t">
            <a:normAutofit/>
          </a:bodyPr>
          <a:lstStyle/>
          <a:p>
            <a:pPr algn="l"/>
            <a:r>
              <a:rPr lang="nl-NL" sz="2000" dirty="0"/>
              <a:t>specialisatie Vrijetijd</a:t>
            </a:r>
          </a:p>
          <a:p>
            <a:pPr algn="l"/>
            <a:r>
              <a:rPr lang="nl-NL" sz="2000" dirty="0"/>
              <a:t>Les 6 – risicoanalyse</a:t>
            </a:r>
          </a:p>
        </p:txBody>
      </p:sp>
      <p:pic>
        <p:nvPicPr>
          <p:cNvPr id="5" name="Afbeelding 4">
            <a:extLst>
              <a:ext uri="{FF2B5EF4-FFF2-40B4-BE49-F238E27FC236}">
                <a16:creationId xmlns:a16="http://schemas.microsoft.com/office/drawing/2014/main" id="{CD836C9C-FE77-44FA-AB8F-477BC45FD763}"/>
              </a:ext>
            </a:extLst>
          </p:cNvPr>
          <p:cNvPicPr>
            <a:picLocks noChangeAspect="1"/>
          </p:cNvPicPr>
          <p:nvPr/>
        </p:nvPicPr>
        <p:blipFill rotWithShape="1">
          <a:blip r:embed="rId2">
            <a:extLst>
              <a:ext uri="{28A0092B-C50C-407E-A947-70E740481C1C}">
                <a14:useLocalDpi xmlns:a14="http://schemas.microsoft.com/office/drawing/2010/main" val="0"/>
              </a:ext>
            </a:extLst>
          </a:blip>
          <a:srcRect l="9044"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532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D62A-F99D-4A55-B0E7-7BF9C06C0A7A}"/>
              </a:ext>
            </a:extLst>
          </p:cNvPr>
          <p:cNvSpPr>
            <a:spLocks noGrp="1"/>
          </p:cNvSpPr>
          <p:nvPr>
            <p:ph type="title"/>
          </p:nvPr>
        </p:nvSpPr>
        <p:spPr/>
        <p:txBody>
          <a:bodyPr/>
          <a:lstStyle/>
          <a:p>
            <a:r>
              <a:rPr lang="nl-NL" b="1" dirty="0">
                <a:solidFill>
                  <a:srgbClr val="7030A0"/>
                </a:solidFill>
              </a:rPr>
              <a:t>Weet je nog?</a:t>
            </a:r>
          </a:p>
        </p:txBody>
      </p:sp>
      <p:sp>
        <p:nvSpPr>
          <p:cNvPr id="3" name="Tekstvak 2">
            <a:extLst>
              <a:ext uri="{FF2B5EF4-FFF2-40B4-BE49-F238E27FC236}">
                <a16:creationId xmlns:a16="http://schemas.microsoft.com/office/drawing/2014/main" id="{6765D012-67DA-41D2-A81E-14990E2B22A9}"/>
              </a:ext>
            </a:extLst>
          </p:cNvPr>
          <p:cNvSpPr txBox="1"/>
          <p:nvPr/>
        </p:nvSpPr>
        <p:spPr>
          <a:xfrm>
            <a:off x="838200" y="1690688"/>
            <a:ext cx="6164957" cy="4031873"/>
          </a:xfrm>
          <a:prstGeom prst="rect">
            <a:avLst/>
          </a:prstGeom>
          <a:noFill/>
        </p:spPr>
        <p:txBody>
          <a:bodyPr wrap="none" rtlCol="0">
            <a:spAutoFit/>
          </a:bodyPr>
          <a:lstStyle/>
          <a:p>
            <a:r>
              <a:rPr lang="nl-NL" sz="1600" b="1" dirty="0"/>
              <a:t>Even het geheugen opfrissen.</a:t>
            </a:r>
          </a:p>
          <a:p>
            <a:endParaRPr lang="nl-NL" sz="1600" b="1" dirty="0"/>
          </a:p>
          <a:p>
            <a:r>
              <a:rPr lang="nl-NL" sz="1600" b="1" dirty="0"/>
              <a:t>SEO</a:t>
            </a:r>
          </a:p>
          <a:p>
            <a:r>
              <a:rPr lang="nl-NL" sz="1600" b="1" dirty="0"/>
              <a:t>SEA</a:t>
            </a:r>
          </a:p>
          <a:p>
            <a:endParaRPr lang="nl-NL" sz="1600" b="1" dirty="0"/>
          </a:p>
          <a:p>
            <a:r>
              <a:rPr lang="nl-NL" sz="1600" b="1" dirty="0"/>
              <a:t>&gt;Snelheid&lt;</a:t>
            </a:r>
          </a:p>
          <a:p>
            <a:endParaRPr lang="nl-NL" sz="1600" b="1" dirty="0"/>
          </a:p>
          <a:p>
            <a:r>
              <a:rPr lang="nl-NL" sz="1600" b="1" dirty="0"/>
              <a:t>Waarom wil je dit eigenlijk optimaliseren?</a:t>
            </a:r>
          </a:p>
          <a:p>
            <a:r>
              <a:rPr lang="nl-NL" sz="1600" b="1" dirty="0"/>
              <a:t>Als je dit allemaal goed doet dan heb je als website een bepaalde ….. ?</a:t>
            </a:r>
          </a:p>
          <a:p>
            <a:endParaRPr lang="nl-NL" sz="1600" b="1" dirty="0"/>
          </a:p>
          <a:p>
            <a:r>
              <a:rPr lang="nl-NL" sz="1600" b="1" dirty="0"/>
              <a:t>Waarom is het fijn dat je dit als ADL-er weet en (deels) zou kunnen?</a:t>
            </a:r>
          </a:p>
          <a:p>
            <a:endParaRPr lang="nl-NL" sz="1600" dirty="0"/>
          </a:p>
          <a:p>
            <a:endParaRPr lang="nl-NL" sz="1600" dirty="0"/>
          </a:p>
          <a:p>
            <a:endParaRPr lang="nl-NL" sz="1600" dirty="0"/>
          </a:p>
          <a:p>
            <a:endParaRPr lang="nl-NL" sz="1600" dirty="0"/>
          </a:p>
          <a:p>
            <a:endParaRPr lang="nl-NL" sz="1600" dirty="0"/>
          </a:p>
        </p:txBody>
      </p:sp>
    </p:spTree>
    <p:extLst>
      <p:ext uri="{BB962C8B-B14F-4D97-AF65-F5344CB8AC3E}">
        <p14:creationId xmlns:p14="http://schemas.microsoft.com/office/powerpoint/2010/main" val="115063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14FC7-AC38-26FA-4313-B5457F866C6A}"/>
              </a:ext>
            </a:extLst>
          </p:cNvPr>
          <p:cNvSpPr>
            <a:spLocks noGrp="1"/>
          </p:cNvSpPr>
          <p:nvPr>
            <p:ph type="title"/>
          </p:nvPr>
        </p:nvSpPr>
        <p:spPr/>
        <p:txBody>
          <a:bodyPr/>
          <a:lstStyle/>
          <a:p>
            <a:r>
              <a:rPr lang="nl-NL" b="1" dirty="0">
                <a:solidFill>
                  <a:srgbClr val="7030A0"/>
                </a:solidFill>
              </a:rPr>
              <a:t>Stukje nieuwe info.. </a:t>
            </a:r>
          </a:p>
        </p:txBody>
      </p:sp>
      <p:sp>
        <p:nvSpPr>
          <p:cNvPr id="3" name="Tijdelijke aanduiding voor inhoud 2">
            <a:extLst>
              <a:ext uri="{FF2B5EF4-FFF2-40B4-BE49-F238E27FC236}">
                <a16:creationId xmlns:a16="http://schemas.microsoft.com/office/drawing/2014/main" id="{57772D0C-6B7C-00E3-70FE-3881F7A0BF86}"/>
              </a:ext>
            </a:extLst>
          </p:cNvPr>
          <p:cNvSpPr>
            <a:spLocks noGrp="1"/>
          </p:cNvSpPr>
          <p:nvPr>
            <p:ph idx="1"/>
          </p:nvPr>
        </p:nvSpPr>
        <p:spPr>
          <a:xfrm rot="21290366">
            <a:off x="1012584" y="1331356"/>
            <a:ext cx="10515600" cy="4351338"/>
          </a:xfrm>
        </p:spPr>
        <p:txBody>
          <a:bodyPr/>
          <a:lstStyle/>
          <a:p>
            <a:pPr marL="0" indent="0">
              <a:buNone/>
            </a:pPr>
            <a:endParaRPr lang="nl-NL" dirty="0"/>
          </a:p>
          <a:p>
            <a:pPr marL="0" indent="0">
              <a:buNone/>
            </a:pPr>
            <a:r>
              <a:rPr lang="nl-NL" dirty="0">
                <a:solidFill>
                  <a:srgbClr val="7030A0"/>
                </a:solidFill>
              </a:rPr>
              <a:t>Wat kan er allemaal misgaan bij een event?</a:t>
            </a:r>
            <a:endParaRPr lang="nl-NL" dirty="0"/>
          </a:p>
          <a:p>
            <a:pPr marL="0" indent="0">
              <a:buNone/>
            </a:pPr>
            <a:endParaRPr lang="nl-NL" dirty="0"/>
          </a:p>
          <a:p>
            <a:pPr marL="0" indent="0">
              <a:buNone/>
            </a:pPr>
            <a:r>
              <a:rPr lang="nl-NL" dirty="0"/>
              <a:t>congestie… / say what ? </a:t>
            </a:r>
          </a:p>
        </p:txBody>
      </p:sp>
    </p:spTree>
    <p:extLst>
      <p:ext uri="{BB962C8B-B14F-4D97-AF65-F5344CB8AC3E}">
        <p14:creationId xmlns:p14="http://schemas.microsoft.com/office/powerpoint/2010/main" val="15244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AF1E5-2394-4105-A9E0-D724A151F1B5}"/>
              </a:ext>
            </a:extLst>
          </p:cNvPr>
          <p:cNvSpPr>
            <a:spLocks noGrp="1"/>
          </p:cNvSpPr>
          <p:nvPr>
            <p:ph type="title"/>
          </p:nvPr>
        </p:nvSpPr>
        <p:spPr/>
        <p:txBody>
          <a:bodyPr/>
          <a:lstStyle/>
          <a:p>
            <a:r>
              <a:rPr lang="nl-NL" dirty="0"/>
              <a:t>Online promoten: goed om te weten</a:t>
            </a:r>
          </a:p>
        </p:txBody>
      </p:sp>
      <p:sp>
        <p:nvSpPr>
          <p:cNvPr id="3" name="Tijdelijke aanduiding voor inhoud 2">
            <a:extLst>
              <a:ext uri="{FF2B5EF4-FFF2-40B4-BE49-F238E27FC236}">
                <a16:creationId xmlns:a16="http://schemas.microsoft.com/office/drawing/2014/main" id="{90FD6DCE-8FEB-409C-A862-3DF2A5BD3FAA}"/>
              </a:ext>
            </a:extLst>
          </p:cNvPr>
          <p:cNvSpPr>
            <a:spLocks noGrp="1"/>
          </p:cNvSpPr>
          <p:nvPr>
            <p:ph idx="1"/>
          </p:nvPr>
        </p:nvSpPr>
        <p:spPr>
          <a:xfrm>
            <a:off x="838200" y="1825625"/>
            <a:ext cx="10515600" cy="4667250"/>
          </a:xfrm>
        </p:spPr>
        <p:txBody>
          <a:bodyPr>
            <a:normAutofit fontScale="92500" lnSpcReduction="10000"/>
          </a:bodyPr>
          <a:lstStyle/>
          <a:p>
            <a:pPr marL="0" indent="0">
              <a:spcBef>
                <a:spcPts val="200"/>
              </a:spcBef>
              <a:spcAft>
                <a:spcPts val="200"/>
              </a:spcAft>
              <a:buNone/>
            </a:pPr>
            <a:r>
              <a:rPr lang="nl-NL" b="1" dirty="0"/>
              <a:t>Er zijn basisregels:</a:t>
            </a:r>
          </a:p>
          <a:p>
            <a:pPr>
              <a:spcBef>
                <a:spcPts val="200"/>
              </a:spcBef>
              <a:spcAft>
                <a:spcPts val="200"/>
              </a:spcAft>
            </a:pPr>
            <a:r>
              <a:rPr lang="nl-NL" dirty="0"/>
              <a:t>Je kan je onderscheiden door de juiste </a:t>
            </a:r>
            <a:r>
              <a:rPr lang="nl-NL" dirty="0" err="1"/>
              <a:t>keywords</a:t>
            </a:r>
            <a:r>
              <a:rPr lang="nl-NL" dirty="0"/>
              <a:t> te gebruiken.</a:t>
            </a:r>
          </a:p>
          <a:p>
            <a:pPr>
              <a:spcBef>
                <a:spcPts val="200"/>
              </a:spcBef>
              <a:spcAft>
                <a:spcPts val="200"/>
              </a:spcAft>
            </a:pPr>
            <a:r>
              <a:rPr lang="nl-NL" dirty="0"/>
              <a:t>Structuur is belangrijk</a:t>
            </a:r>
            <a:br>
              <a:rPr lang="nl-NL" dirty="0"/>
            </a:br>
            <a:r>
              <a:rPr lang="nl-NL" dirty="0"/>
              <a:t>Gebruik synoniemen.</a:t>
            </a:r>
          </a:p>
          <a:p>
            <a:pPr>
              <a:spcBef>
                <a:spcPts val="200"/>
              </a:spcBef>
              <a:spcAft>
                <a:spcPts val="200"/>
              </a:spcAft>
            </a:pPr>
            <a:r>
              <a:rPr lang="nl-NL" dirty="0"/>
              <a:t>Interne en externe links zijn belangrijk</a:t>
            </a:r>
          </a:p>
          <a:p>
            <a:pPr>
              <a:spcBef>
                <a:spcPts val="200"/>
              </a:spcBef>
              <a:spcAft>
                <a:spcPts val="200"/>
              </a:spcAft>
            </a:pPr>
            <a:endParaRPr lang="nl-NL" dirty="0"/>
          </a:p>
          <a:p>
            <a:pPr marL="0" indent="0">
              <a:spcBef>
                <a:spcPts val="200"/>
              </a:spcBef>
              <a:spcAft>
                <a:spcPts val="200"/>
              </a:spcAft>
              <a:buNone/>
            </a:pPr>
            <a:r>
              <a:rPr lang="nl-NL" b="1" dirty="0"/>
              <a:t>Naast de basisregels zijn er regels die regelmatig wijzigen.</a:t>
            </a:r>
          </a:p>
          <a:p>
            <a:pPr>
              <a:spcBef>
                <a:spcPts val="200"/>
              </a:spcBef>
              <a:spcAft>
                <a:spcPts val="200"/>
              </a:spcAft>
            </a:pPr>
            <a:r>
              <a:rPr lang="nl-NL" dirty="0"/>
              <a:t>Alles is te meten, ook van je concurrenten. </a:t>
            </a:r>
          </a:p>
          <a:p>
            <a:pPr>
              <a:spcBef>
                <a:spcPts val="200"/>
              </a:spcBef>
              <a:spcAft>
                <a:spcPts val="200"/>
              </a:spcAft>
            </a:pPr>
            <a:r>
              <a:rPr lang="nl-NL" dirty="0"/>
              <a:t>Maar een tekst te vol stoppen met teveel zoekwoorden werkt averechts.</a:t>
            </a:r>
          </a:p>
          <a:p>
            <a:pPr>
              <a:spcBef>
                <a:spcPts val="200"/>
              </a:spcBef>
              <a:spcAft>
                <a:spcPts val="200"/>
              </a:spcAft>
            </a:pPr>
            <a:r>
              <a:rPr lang="nl-NL" b="1" dirty="0"/>
              <a:t>Autoriteit</a:t>
            </a:r>
            <a:r>
              <a:rPr lang="nl-NL" dirty="0"/>
              <a:t> opbouwen kost tijd. </a:t>
            </a:r>
          </a:p>
          <a:p>
            <a:pPr>
              <a:spcBef>
                <a:spcPts val="200"/>
              </a:spcBef>
              <a:spcAft>
                <a:spcPts val="200"/>
              </a:spcAft>
            </a:pPr>
            <a:r>
              <a:rPr lang="nl-NL" dirty="0"/>
              <a:t>Hoe meer mensen klikken op jouw link en hoe meer tijd zij op je website doorbrengen, hoe meer autoriteit je krijgt (van Google).</a:t>
            </a:r>
          </a:p>
          <a:p>
            <a:pPr marL="0" indent="0">
              <a:spcBef>
                <a:spcPts val="200"/>
              </a:spcBef>
              <a:spcAft>
                <a:spcPts val="200"/>
              </a:spcAft>
              <a:buNone/>
            </a:pPr>
            <a:endParaRPr lang="nl-NL" dirty="0"/>
          </a:p>
        </p:txBody>
      </p:sp>
    </p:spTree>
    <p:extLst>
      <p:ext uri="{BB962C8B-B14F-4D97-AF65-F5344CB8AC3E}">
        <p14:creationId xmlns:p14="http://schemas.microsoft.com/office/powerpoint/2010/main" val="85208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180F-A4BD-44AE-86FE-519313C03453}"/>
              </a:ext>
            </a:extLst>
          </p:cNvPr>
          <p:cNvSpPr>
            <a:spLocks noGrp="1"/>
          </p:cNvSpPr>
          <p:nvPr>
            <p:ph type="title"/>
          </p:nvPr>
        </p:nvSpPr>
        <p:spPr/>
        <p:txBody>
          <a:bodyPr/>
          <a:lstStyle/>
          <a:p>
            <a:r>
              <a:rPr lang="nl-NL" b="1" dirty="0"/>
              <a:t>Casus: Love Parade Duisburg</a:t>
            </a:r>
            <a:br>
              <a:rPr lang="nl-NL" b="1" dirty="0"/>
            </a:br>
            <a:r>
              <a:rPr lang="nl-NL" dirty="0"/>
              <a:t>congestie – signing - risicoanalyse</a:t>
            </a:r>
          </a:p>
        </p:txBody>
      </p:sp>
      <p:sp>
        <p:nvSpPr>
          <p:cNvPr id="3" name="Tijdelijke aanduiding voor inhoud 2">
            <a:extLst>
              <a:ext uri="{FF2B5EF4-FFF2-40B4-BE49-F238E27FC236}">
                <a16:creationId xmlns:a16="http://schemas.microsoft.com/office/drawing/2014/main" id="{BC698B3C-4CE5-40EA-84E6-8CE6A092610B}"/>
              </a:ext>
            </a:extLst>
          </p:cNvPr>
          <p:cNvSpPr>
            <a:spLocks noGrp="1"/>
          </p:cNvSpPr>
          <p:nvPr>
            <p:ph idx="1"/>
          </p:nvPr>
        </p:nvSpPr>
        <p:spPr/>
        <p:txBody>
          <a:bodyPr/>
          <a:lstStyle/>
          <a:p>
            <a:pPr marL="0" indent="0">
              <a:buNone/>
            </a:pPr>
            <a:endParaRPr lang="nl-NL" sz="2800" dirty="0"/>
          </a:p>
        </p:txBody>
      </p:sp>
      <p:pic>
        <p:nvPicPr>
          <p:cNvPr id="4" name="Onlinemedia 3" title="Wat er misging bij de Love Parade">
            <a:hlinkClick r:id="" action="ppaction://media"/>
            <a:extLst>
              <a:ext uri="{FF2B5EF4-FFF2-40B4-BE49-F238E27FC236}">
                <a16:creationId xmlns:a16="http://schemas.microsoft.com/office/drawing/2014/main" id="{CC7AE57B-6067-47AC-B797-6FFBCBE93CE3}"/>
              </a:ext>
            </a:extLst>
          </p:cNvPr>
          <p:cNvPicPr>
            <a:picLocks noRot="1" noChangeAspect="1"/>
          </p:cNvPicPr>
          <p:nvPr>
            <a:videoFile r:link="rId1"/>
          </p:nvPr>
        </p:nvPicPr>
        <p:blipFill>
          <a:blip r:embed="rId3"/>
          <a:stretch>
            <a:fillRect/>
          </a:stretch>
        </p:blipFill>
        <p:spPr>
          <a:xfrm>
            <a:off x="1013672" y="1825625"/>
            <a:ext cx="8475239" cy="4788511"/>
          </a:xfrm>
          <a:prstGeom prst="rect">
            <a:avLst/>
          </a:prstGeom>
        </p:spPr>
      </p:pic>
    </p:spTree>
    <p:extLst>
      <p:ext uri="{BB962C8B-B14F-4D97-AF65-F5344CB8AC3E}">
        <p14:creationId xmlns:p14="http://schemas.microsoft.com/office/powerpoint/2010/main" val="21417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3A599-E317-4E7F-BD2D-6C209FAA04D5}"/>
              </a:ext>
            </a:extLst>
          </p:cNvPr>
          <p:cNvSpPr>
            <a:spLocks noGrp="1"/>
          </p:cNvSpPr>
          <p:nvPr>
            <p:ph type="title"/>
          </p:nvPr>
        </p:nvSpPr>
        <p:spPr/>
        <p:txBody>
          <a:bodyPr/>
          <a:lstStyle/>
          <a:p>
            <a:r>
              <a:rPr lang="nl-NL" dirty="0"/>
              <a:t>Congestie tijdens een evenement</a:t>
            </a:r>
          </a:p>
        </p:txBody>
      </p:sp>
      <p:sp>
        <p:nvSpPr>
          <p:cNvPr id="3" name="Tijdelijke aanduiding voor inhoud 2">
            <a:extLst>
              <a:ext uri="{FF2B5EF4-FFF2-40B4-BE49-F238E27FC236}">
                <a16:creationId xmlns:a16="http://schemas.microsoft.com/office/drawing/2014/main" id="{7081B425-E318-489A-AF9B-DE8224ED6356}"/>
              </a:ext>
            </a:extLst>
          </p:cNvPr>
          <p:cNvSpPr>
            <a:spLocks noGrp="1"/>
          </p:cNvSpPr>
          <p:nvPr>
            <p:ph idx="1"/>
          </p:nvPr>
        </p:nvSpPr>
        <p:spPr/>
        <p:txBody>
          <a:bodyPr>
            <a:normAutofit lnSpcReduction="10000"/>
          </a:bodyPr>
          <a:lstStyle/>
          <a:p>
            <a:pPr marL="0" indent="0">
              <a:buNone/>
            </a:pPr>
            <a:r>
              <a:rPr lang="nl-NL" b="1" dirty="0"/>
              <a:t>Synoniemen</a:t>
            </a:r>
          </a:p>
          <a:p>
            <a:pPr marL="0" indent="0">
              <a:buNone/>
            </a:pPr>
            <a:r>
              <a:rPr lang="nl-NL" dirty="0"/>
              <a:t>Ophoping</a:t>
            </a:r>
          </a:p>
          <a:p>
            <a:pPr marL="0" indent="0">
              <a:buNone/>
            </a:pPr>
            <a:r>
              <a:rPr lang="nl-NL" dirty="0"/>
              <a:t>Opstopping</a:t>
            </a:r>
          </a:p>
          <a:p>
            <a:pPr marL="0" indent="0">
              <a:buNone/>
            </a:pPr>
            <a:r>
              <a:rPr lang="nl-NL" dirty="0"/>
              <a:t>Aandrang</a:t>
            </a:r>
          </a:p>
          <a:p>
            <a:pPr marL="0" indent="0">
              <a:buNone/>
            </a:pPr>
            <a:r>
              <a:rPr lang="nl-NL" dirty="0"/>
              <a:t>Dichtslibben</a:t>
            </a:r>
          </a:p>
          <a:p>
            <a:pPr marL="0" indent="0">
              <a:buNone/>
            </a:pPr>
            <a:r>
              <a:rPr lang="nl-NL" dirty="0"/>
              <a:t>Stuwing</a:t>
            </a:r>
          </a:p>
          <a:p>
            <a:pPr marL="0" indent="0">
              <a:buNone/>
            </a:pPr>
            <a:r>
              <a:rPr lang="nl-NL" b="1" dirty="0"/>
              <a:t>Betekenis</a:t>
            </a:r>
          </a:p>
          <a:p>
            <a:pPr marL="0" indent="0">
              <a:buNone/>
            </a:pPr>
            <a:r>
              <a:rPr lang="nl-NL" i="1" dirty="0"/>
              <a:t>“Toestand van een netwerk waarin het gebruik van vaste capaciteit de totale bruikbare capaciteit overtreft.”</a:t>
            </a:r>
          </a:p>
        </p:txBody>
      </p:sp>
    </p:spTree>
    <p:extLst>
      <p:ext uri="{BB962C8B-B14F-4D97-AF65-F5344CB8AC3E}">
        <p14:creationId xmlns:p14="http://schemas.microsoft.com/office/powerpoint/2010/main" val="36272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2" end="2"/>
                                            </p:txEl>
                                          </p:spTgt>
                                        </p:tgtEl>
                                        <p:attrNameLst>
                                          <p:attrName>style.color</p:attrName>
                                        </p:attrNameLst>
                                      </p:cBhvr>
                                      <p:to>
                                        <a:schemeClr val="bg1"/>
                                      </p:to>
                                    </p:animClr>
                                    <p:animClr clrSpc="rgb" dir="cw">
                                      <p:cBhvr>
                                        <p:cTn id="12" dur="250" autoRev="1" fill="remove"/>
                                        <p:tgtEl>
                                          <p:spTgt spid="3">
                                            <p:txEl>
                                              <p:pRg st="2" end="2"/>
                                            </p:txEl>
                                          </p:spTgt>
                                        </p:tgtEl>
                                        <p:attrNameLst>
                                          <p:attrName>fillcolor</p:attrName>
                                        </p:attrNameLst>
                                      </p:cBhvr>
                                      <p:to>
                                        <a:schemeClr val="bg1"/>
                                      </p:to>
                                    </p:animClr>
                                    <p:set>
                                      <p:cBhvr>
                                        <p:cTn id="13" dur="250" autoRev="1" fill="remove"/>
                                        <p:tgtEl>
                                          <p:spTgt spid="3">
                                            <p:txEl>
                                              <p:pRg st="2" end="2"/>
                                            </p:txEl>
                                          </p:spTgt>
                                        </p:tgtEl>
                                        <p:attrNameLst>
                                          <p:attrName>fill.type</p:attrName>
                                        </p:attrNameLst>
                                      </p:cBhvr>
                                      <p:to>
                                        <p:strVal val="solid"/>
                                      </p:to>
                                    </p:set>
                                    <p:set>
                                      <p:cBhvr>
                                        <p:cTn id="14" dur="250" autoRev="1" fill="remove"/>
                                        <p:tgtEl>
                                          <p:spTgt spid="3">
                                            <p:txEl>
                                              <p:pRg st="2" end="2"/>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3" end="3"/>
                                            </p:txEl>
                                          </p:spTgt>
                                        </p:tgtEl>
                                        <p:attrNameLst>
                                          <p:attrName>style.color</p:attrName>
                                        </p:attrNameLst>
                                      </p:cBhvr>
                                      <p:to>
                                        <a:schemeClr val="bg1"/>
                                      </p:to>
                                    </p:animClr>
                                    <p:animClr clrSpc="rgb" dir="cw">
                                      <p:cBhvr>
                                        <p:cTn id="17" dur="250" autoRev="1" fill="remove"/>
                                        <p:tgtEl>
                                          <p:spTgt spid="3">
                                            <p:txEl>
                                              <p:pRg st="3" end="3"/>
                                            </p:txEl>
                                          </p:spTgt>
                                        </p:tgtEl>
                                        <p:attrNameLst>
                                          <p:attrName>fillcolor</p:attrName>
                                        </p:attrNameLst>
                                      </p:cBhvr>
                                      <p:to>
                                        <a:schemeClr val="bg1"/>
                                      </p:to>
                                    </p:animClr>
                                    <p:set>
                                      <p:cBhvr>
                                        <p:cTn id="18" dur="250" autoRev="1" fill="remove"/>
                                        <p:tgtEl>
                                          <p:spTgt spid="3">
                                            <p:txEl>
                                              <p:pRg st="3" end="3"/>
                                            </p:txEl>
                                          </p:spTgt>
                                        </p:tgtEl>
                                        <p:attrNameLst>
                                          <p:attrName>fill.type</p:attrName>
                                        </p:attrNameLst>
                                      </p:cBhvr>
                                      <p:to>
                                        <p:strVal val="solid"/>
                                      </p:to>
                                    </p:set>
                                    <p:set>
                                      <p:cBhvr>
                                        <p:cTn id="19" dur="250" autoRev="1" fill="remove"/>
                                        <p:tgtEl>
                                          <p:spTgt spid="3">
                                            <p:txEl>
                                              <p:pRg st="3" end="3"/>
                                            </p:txEl>
                                          </p:spTgt>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3">
                                            <p:txEl>
                                              <p:pRg st="4" end="4"/>
                                            </p:txEl>
                                          </p:spTgt>
                                        </p:tgtEl>
                                        <p:attrNameLst>
                                          <p:attrName>style.color</p:attrName>
                                        </p:attrNameLst>
                                      </p:cBhvr>
                                      <p:to>
                                        <a:schemeClr val="bg1"/>
                                      </p:to>
                                    </p:animClr>
                                    <p:animClr clrSpc="rgb" dir="cw">
                                      <p:cBhvr>
                                        <p:cTn id="22" dur="250" autoRev="1" fill="remove"/>
                                        <p:tgtEl>
                                          <p:spTgt spid="3">
                                            <p:txEl>
                                              <p:pRg st="4" end="4"/>
                                            </p:txEl>
                                          </p:spTgt>
                                        </p:tgtEl>
                                        <p:attrNameLst>
                                          <p:attrName>fillcolor</p:attrName>
                                        </p:attrNameLst>
                                      </p:cBhvr>
                                      <p:to>
                                        <a:schemeClr val="bg1"/>
                                      </p:to>
                                    </p:animClr>
                                    <p:set>
                                      <p:cBhvr>
                                        <p:cTn id="23" dur="250" autoRev="1" fill="remove"/>
                                        <p:tgtEl>
                                          <p:spTgt spid="3">
                                            <p:txEl>
                                              <p:pRg st="4" end="4"/>
                                            </p:txEl>
                                          </p:spTgt>
                                        </p:tgtEl>
                                        <p:attrNameLst>
                                          <p:attrName>fill.type</p:attrName>
                                        </p:attrNameLst>
                                      </p:cBhvr>
                                      <p:to>
                                        <p:strVal val="solid"/>
                                      </p:to>
                                    </p:set>
                                    <p:set>
                                      <p:cBhvr>
                                        <p:cTn id="24" dur="250" autoRev="1" fill="remove"/>
                                        <p:tgtEl>
                                          <p:spTgt spid="3">
                                            <p:txEl>
                                              <p:pRg st="4" end="4"/>
                                            </p:txEl>
                                          </p:spTgt>
                                        </p:tgtEl>
                                        <p:attrNameLst>
                                          <p:attrName>fill.on</p:attrName>
                                        </p:attrNameLst>
                                      </p:cBhvr>
                                      <p:to>
                                        <p:strVal val="true"/>
                                      </p:to>
                                    </p:set>
                                  </p:childTnLst>
                                </p:cTn>
                              </p:par>
                              <p:par>
                                <p:cTn id="25" presetID="27" presetClass="emph" presetSubtype="0" fill="remove" nodeType="withEffect">
                                  <p:stCondLst>
                                    <p:cond delay="0"/>
                                  </p:stCondLst>
                                  <p:childTnLst>
                                    <p:animClr clrSpc="rgb" dir="cw">
                                      <p:cBhvr override="childStyle">
                                        <p:cTn id="26" dur="250" autoRev="1" fill="remove"/>
                                        <p:tgtEl>
                                          <p:spTgt spid="3">
                                            <p:txEl>
                                              <p:pRg st="5" end="5"/>
                                            </p:txEl>
                                          </p:spTgt>
                                        </p:tgtEl>
                                        <p:attrNameLst>
                                          <p:attrName>style.color</p:attrName>
                                        </p:attrNameLst>
                                      </p:cBhvr>
                                      <p:to>
                                        <a:schemeClr val="bg1"/>
                                      </p:to>
                                    </p:animClr>
                                    <p:animClr clrSpc="rgb" dir="cw">
                                      <p:cBhvr>
                                        <p:cTn id="27" dur="250" autoRev="1" fill="remove"/>
                                        <p:tgtEl>
                                          <p:spTgt spid="3">
                                            <p:txEl>
                                              <p:pRg st="5" end="5"/>
                                            </p:txEl>
                                          </p:spTgt>
                                        </p:tgtEl>
                                        <p:attrNameLst>
                                          <p:attrName>fillcolor</p:attrName>
                                        </p:attrNameLst>
                                      </p:cBhvr>
                                      <p:to>
                                        <a:schemeClr val="bg1"/>
                                      </p:to>
                                    </p:animClr>
                                    <p:set>
                                      <p:cBhvr>
                                        <p:cTn id="28" dur="250" autoRev="1" fill="remove"/>
                                        <p:tgtEl>
                                          <p:spTgt spid="3">
                                            <p:txEl>
                                              <p:pRg st="5" end="5"/>
                                            </p:txEl>
                                          </p:spTgt>
                                        </p:tgtEl>
                                        <p:attrNameLst>
                                          <p:attrName>fill.type</p:attrName>
                                        </p:attrNameLst>
                                      </p:cBhvr>
                                      <p:to>
                                        <p:strVal val="solid"/>
                                      </p:to>
                                    </p:set>
                                    <p:set>
                                      <p:cBhvr>
                                        <p:cTn id="29"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E68B4-078B-48E4-A953-BB69D8278709}"/>
              </a:ext>
            </a:extLst>
          </p:cNvPr>
          <p:cNvSpPr>
            <a:spLocks noGrp="1"/>
          </p:cNvSpPr>
          <p:nvPr>
            <p:ph type="title"/>
          </p:nvPr>
        </p:nvSpPr>
        <p:spPr/>
        <p:txBody>
          <a:bodyPr/>
          <a:lstStyle/>
          <a:p>
            <a:r>
              <a:rPr lang="nl-NL" dirty="0"/>
              <a:t>Inrichting: congestie</a:t>
            </a:r>
          </a:p>
        </p:txBody>
      </p:sp>
      <p:sp>
        <p:nvSpPr>
          <p:cNvPr id="3" name="Tijdelijke aanduiding voor inhoud 2">
            <a:extLst>
              <a:ext uri="{FF2B5EF4-FFF2-40B4-BE49-F238E27FC236}">
                <a16:creationId xmlns:a16="http://schemas.microsoft.com/office/drawing/2014/main" id="{C24076FC-817D-43F2-A84C-923FD3B1A44D}"/>
              </a:ext>
            </a:extLst>
          </p:cNvPr>
          <p:cNvSpPr>
            <a:spLocks noGrp="1"/>
          </p:cNvSpPr>
          <p:nvPr>
            <p:ph idx="1"/>
          </p:nvPr>
        </p:nvSpPr>
        <p:spPr/>
        <p:txBody>
          <a:bodyPr/>
          <a:lstStyle/>
          <a:p>
            <a:pPr marL="0" indent="0">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Helaas bewegen mensen zich niet zoals spreeuwen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pic>
        <p:nvPicPr>
          <p:cNvPr id="5" name="Onlinemedia 4" title="Spreeuwen dansen in Utrechtse lucht [RTV Utrecht]">
            <a:hlinkClick r:id="" action="ppaction://media"/>
            <a:extLst>
              <a:ext uri="{FF2B5EF4-FFF2-40B4-BE49-F238E27FC236}">
                <a16:creationId xmlns:a16="http://schemas.microsoft.com/office/drawing/2014/main" id="{556B75C7-EBC8-4BBE-A521-CC8A756B8529}"/>
              </a:ext>
            </a:extLst>
          </p:cNvPr>
          <p:cNvPicPr>
            <a:picLocks noRot="1" noChangeAspect="1"/>
          </p:cNvPicPr>
          <p:nvPr>
            <a:videoFile r:link="rId1"/>
          </p:nvPr>
        </p:nvPicPr>
        <p:blipFill>
          <a:blip r:embed="rId3"/>
          <a:stretch>
            <a:fillRect/>
          </a:stretch>
        </p:blipFill>
        <p:spPr>
          <a:xfrm>
            <a:off x="930564" y="2342827"/>
            <a:ext cx="7345218" cy="4150048"/>
          </a:xfrm>
          <a:prstGeom prst="rect">
            <a:avLst/>
          </a:prstGeom>
        </p:spPr>
      </p:pic>
    </p:spTree>
    <p:extLst>
      <p:ext uri="{BB962C8B-B14F-4D97-AF65-F5344CB8AC3E}">
        <p14:creationId xmlns:p14="http://schemas.microsoft.com/office/powerpoint/2010/main" val="12480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E68B4-078B-48E4-A953-BB69D8278709}"/>
              </a:ext>
            </a:extLst>
          </p:cNvPr>
          <p:cNvSpPr>
            <a:spLocks noGrp="1"/>
          </p:cNvSpPr>
          <p:nvPr>
            <p:ph type="title"/>
          </p:nvPr>
        </p:nvSpPr>
        <p:spPr/>
        <p:txBody>
          <a:bodyPr/>
          <a:lstStyle/>
          <a:p>
            <a:r>
              <a:rPr lang="nl-NL" dirty="0"/>
              <a:t>Inrichting: congestie</a:t>
            </a:r>
          </a:p>
        </p:txBody>
      </p:sp>
      <p:sp>
        <p:nvSpPr>
          <p:cNvPr id="3" name="Tijdelijke aanduiding voor inhoud 2">
            <a:extLst>
              <a:ext uri="{FF2B5EF4-FFF2-40B4-BE49-F238E27FC236}">
                <a16:creationId xmlns:a16="http://schemas.microsoft.com/office/drawing/2014/main" id="{C24076FC-817D-43F2-A84C-923FD3B1A44D}"/>
              </a:ext>
            </a:extLst>
          </p:cNvPr>
          <p:cNvSpPr>
            <a:spLocks noGrp="1"/>
          </p:cNvSpPr>
          <p:nvPr>
            <p:ph idx="1"/>
          </p:nvPr>
        </p:nvSpPr>
        <p:spPr/>
        <p:txBody>
          <a:bodyPr/>
          <a:lstStyle/>
          <a:p>
            <a:pPr marL="0" indent="0">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Inrichting van je locatie om congestie tegen te gaan: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goed inrichten van je terrein kan veel problemen voorkomen. De kunst is om met je inrichting een mensenmassa te verleiden om de juiste</a:t>
            </a:r>
            <a:r>
              <a:rPr lang="nl-NL"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looprichting </a:t>
            </a:r>
            <a:r>
              <a:rPr lang="nl-NL" sz="1800" dirty="0">
                <a:effectLst/>
                <a:latin typeface="Calibri" panose="020F0502020204030204" pitchFamily="34" charset="0"/>
                <a:ea typeface="Calibri" panose="020F0502020204030204" pitchFamily="34" charset="0"/>
                <a:cs typeface="Times New Roman" panose="02020603050405020304" pitchFamily="18" charset="0"/>
              </a:rPr>
              <a:t>te volgen. Congestie zorgt voor onrust en mogelijk onveilige situaties.  </a:t>
            </a:r>
          </a:p>
          <a:p>
            <a:pPr marL="0" indent="0" algn="ctr">
              <a:buNone/>
            </a:pPr>
            <a:r>
              <a:rPr lang="nl-NL" sz="2400" dirty="0">
                <a:effectLst/>
                <a:latin typeface="Calibri" panose="020F0502020204030204" pitchFamily="34" charset="0"/>
                <a:ea typeface="Calibri" panose="020F0502020204030204" pitchFamily="34" charset="0"/>
                <a:cs typeface="Times New Roman" panose="02020603050405020304" pitchFamily="18" charset="0"/>
              </a:rPr>
              <a:t>Congestie is het vastlopen van mensenmassa’s.</a:t>
            </a:r>
          </a:p>
          <a:p>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04434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06768-B957-447B-90A0-54306048BA52}"/>
              </a:ext>
            </a:extLst>
          </p:cNvPr>
          <p:cNvSpPr>
            <a:spLocks noGrp="1"/>
          </p:cNvSpPr>
          <p:nvPr>
            <p:ph type="title"/>
          </p:nvPr>
        </p:nvSpPr>
        <p:spPr/>
        <p:txBody>
          <a:bodyPr/>
          <a:lstStyle/>
          <a:p>
            <a:r>
              <a:rPr lang="nl-NL" dirty="0"/>
              <a:t>Online promoten: opdracht</a:t>
            </a:r>
          </a:p>
        </p:txBody>
      </p:sp>
      <p:sp>
        <p:nvSpPr>
          <p:cNvPr id="3" name="Tijdelijke aanduiding voor inhoud 2">
            <a:extLst>
              <a:ext uri="{FF2B5EF4-FFF2-40B4-BE49-F238E27FC236}">
                <a16:creationId xmlns:a16="http://schemas.microsoft.com/office/drawing/2014/main" id="{ECA0D7BE-2669-4169-A119-F236055FA202}"/>
              </a:ext>
            </a:extLst>
          </p:cNvPr>
          <p:cNvSpPr>
            <a:spLocks noGrp="1"/>
          </p:cNvSpPr>
          <p:nvPr>
            <p:ph idx="1"/>
          </p:nvPr>
        </p:nvSpPr>
        <p:spPr/>
        <p:txBody>
          <a:bodyPr>
            <a:normAutofit fontScale="62500" lnSpcReduction="20000"/>
          </a:bodyPr>
          <a:lstStyle/>
          <a:p>
            <a:pPr marL="514350" indent="-514350">
              <a:buFont typeface="+mj-lt"/>
              <a:buAutoNum type="arabicPeriod"/>
            </a:pPr>
            <a:r>
              <a:rPr lang="nl-NL" dirty="0"/>
              <a:t>Download deze browser extensie.</a:t>
            </a:r>
          </a:p>
          <a:p>
            <a:pPr marL="0" indent="0">
              <a:buNone/>
            </a:pPr>
            <a:r>
              <a:rPr lang="nl-NL" dirty="0">
                <a:hlinkClick r:id="rId2"/>
              </a:rPr>
              <a:t>SEO meta voor Chrome</a:t>
            </a:r>
            <a:endParaRPr lang="nl-NL" dirty="0"/>
          </a:p>
          <a:p>
            <a:pPr marL="0" indent="0">
              <a:buNone/>
            </a:pPr>
            <a:r>
              <a:rPr lang="nl-NL" dirty="0">
                <a:hlinkClick r:id="rId3"/>
              </a:rPr>
              <a:t>SEO meta voor </a:t>
            </a:r>
            <a:r>
              <a:rPr lang="nl-NL" dirty="0" err="1">
                <a:hlinkClick r:id="rId3"/>
              </a:rPr>
              <a:t>Edge</a:t>
            </a:r>
            <a:endParaRPr lang="nl-NL" dirty="0"/>
          </a:p>
          <a:p>
            <a:pPr marL="514350" indent="-514350">
              <a:buFont typeface="+mj-lt"/>
              <a:buAutoNum type="arabicPeriod" startAt="2"/>
            </a:pPr>
            <a:r>
              <a:rPr lang="nl-NL" dirty="0"/>
              <a:t>Bezoek twee websites van een vrijetijdsbedrijf.</a:t>
            </a:r>
          </a:p>
          <a:p>
            <a:pPr marL="514350" indent="-514350">
              <a:buFont typeface="+mj-lt"/>
              <a:buAutoNum type="arabicPeriod" startAt="2"/>
            </a:pPr>
            <a:r>
              <a:rPr lang="nl-NL" dirty="0"/>
              <a:t>Bezoek per website twee webpagina’s.</a:t>
            </a:r>
          </a:p>
          <a:p>
            <a:pPr marL="514350" indent="-514350">
              <a:buFont typeface="+mj-lt"/>
              <a:buAutoNum type="arabicPeriod" startAt="2"/>
            </a:pPr>
            <a:r>
              <a:rPr lang="nl-NL" dirty="0"/>
              <a:t>Zoek per pagina onderstaande 5 variabelen op, en noteer deze.</a:t>
            </a:r>
          </a:p>
          <a:p>
            <a:pPr marL="0" indent="0">
              <a:buNone/>
            </a:pPr>
            <a:endParaRPr lang="nl-NL" dirty="0"/>
          </a:p>
          <a:p>
            <a:pPr marL="0" indent="0">
              <a:buNone/>
            </a:pPr>
            <a:r>
              <a:rPr lang="nl-NL" b="1" dirty="0"/>
              <a:t>Zoek dit op. Je krijgt hiervoor 10 minuten.</a:t>
            </a:r>
          </a:p>
          <a:p>
            <a:pPr marL="514350" indent="-514350">
              <a:buFont typeface="+mj-lt"/>
              <a:buAutoNum type="arabicPeriod"/>
            </a:pPr>
            <a:r>
              <a:rPr lang="nl-NL" dirty="0"/>
              <a:t>Is de </a:t>
            </a:r>
            <a:r>
              <a:rPr lang="nl-NL" dirty="0" err="1"/>
              <a:t>discription</a:t>
            </a:r>
            <a:r>
              <a:rPr lang="nl-NL" dirty="0"/>
              <a:t> ingevuld?</a:t>
            </a:r>
          </a:p>
          <a:p>
            <a:pPr marL="514350" indent="-514350">
              <a:buFont typeface="+mj-lt"/>
              <a:buAutoNum type="arabicPeriod"/>
            </a:pPr>
            <a:r>
              <a:rPr lang="nl-NL" dirty="0"/>
              <a:t>Hoeveel H1, H2, en H3’s zijn er?</a:t>
            </a:r>
          </a:p>
          <a:p>
            <a:pPr marL="514350" indent="-514350">
              <a:buFont typeface="+mj-lt"/>
              <a:buAutoNum type="arabicPeriod"/>
            </a:pPr>
            <a:r>
              <a:rPr lang="nl-NL" dirty="0"/>
              <a:t>Hebben alle afbeeldingen een alt/meta tag?</a:t>
            </a:r>
          </a:p>
          <a:p>
            <a:pPr marL="514350" indent="-514350">
              <a:buFont typeface="+mj-lt"/>
              <a:buAutoNum type="arabicPeriod"/>
            </a:pPr>
            <a:r>
              <a:rPr lang="nl-NL" dirty="0"/>
              <a:t>Hoeveel interne links zijn er?</a:t>
            </a:r>
          </a:p>
          <a:p>
            <a:pPr marL="514350" indent="-514350">
              <a:buFont typeface="+mj-lt"/>
              <a:buAutoNum type="arabicPeriod"/>
            </a:pPr>
            <a:r>
              <a:rPr lang="nl-NL" dirty="0"/>
              <a:t>Zijn er </a:t>
            </a:r>
            <a:r>
              <a:rPr lang="nl-NL" dirty="0" err="1"/>
              <a:t>keywords</a:t>
            </a:r>
            <a:r>
              <a:rPr lang="nl-NL" dirty="0"/>
              <a:t> gevuld?</a:t>
            </a:r>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AE99A8BC-F283-4D48-A51D-304847CF7951}"/>
              </a:ext>
            </a:extLst>
          </p:cNvPr>
          <p:cNvSpPr txBox="1"/>
          <p:nvPr/>
        </p:nvSpPr>
        <p:spPr>
          <a:xfrm>
            <a:off x="8793018" y="2341582"/>
            <a:ext cx="2971711" cy="3970318"/>
          </a:xfrm>
          <a:prstGeom prst="rect">
            <a:avLst/>
          </a:prstGeom>
          <a:noFill/>
        </p:spPr>
        <p:txBody>
          <a:bodyPr wrap="none" rtlCol="0">
            <a:spAutoFit/>
          </a:bodyPr>
          <a:lstStyle/>
          <a:p>
            <a:r>
              <a:rPr lang="nl-NL" b="1" i="1" dirty="0"/>
              <a:t>Inspiratie voor deze opdracht</a:t>
            </a:r>
          </a:p>
          <a:p>
            <a:r>
              <a:rPr lang="nl-NL" i="1" dirty="0"/>
              <a:t>Toverland</a:t>
            </a:r>
          </a:p>
          <a:p>
            <a:r>
              <a:rPr lang="nl-NL" i="1" dirty="0"/>
              <a:t>Burgers Zoo</a:t>
            </a:r>
          </a:p>
          <a:p>
            <a:r>
              <a:rPr lang="nl-NL" i="1" dirty="0" err="1"/>
              <a:t>Sensation</a:t>
            </a:r>
            <a:endParaRPr lang="nl-NL" i="1" dirty="0"/>
          </a:p>
          <a:p>
            <a:r>
              <a:rPr lang="nl-NL" i="1" dirty="0"/>
              <a:t>Draaimolen</a:t>
            </a:r>
          </a:p>
          <a:p>
            <a:r>
              <a:rPr lang="nl-NL" i="1" dirty="0"/>
              <a:t>Efteling</a:t>
            </a:r>
          </a:p>
          <a:p>
            <a:r>
              <a:rPr lang="nl-NL" i="1" dirty="0"/>
              <a:t>Keukenhof</a:t>
            </a:r>
          </a:p>
          <a:p>
            <a:r>
              <a:rPr lang="nl-NL" i="1" dirty="0"/>
              <a:t>Amsterdam Dance Event</a:t>
            </a:r>
          </a:p>
          <a:p>
            <a:r>
              <a:rPr lang="nl-NL" i="1" dirty="0"/>
              <a:t>Ahoy Rotterdam</a:t>
            </a:r>
          </a:p>
          <a:p>
            <a:r>
              <a:rPr lang="nl-NL" i="1" dirty="0" err="1"/>
              <a:t>Tropical</a:t>
            </a:r>
            <a:r>
              <a:rPr lang="nl-NL" i="1" dirty="0"/>
              <a:t> Island</a:t>
            </a:r>
          </a:p>
          <a:p>
            <a:r>
              <a:rPr lang="nl-NL" i="1" dirty="0"/>
              <a:t>Duinrell</a:t>
            </a:r>
          </a:p>
          <a:p>
            <a:r>
              <a:rPr lang="nl-NL" i="1" dirty="0" err="1"/>
              <a:t>Extrema</a:t>
            </a:r>
            <a:r>
              <a:rPr lang="nl-NL" i="1" dirty="0"/>
              <a:t> Outdoor</a:t>
            </a:r>
          </a:p>
          <a:p>
            <a:r>
              <a:rPr lang="nl-NL" i="1" dirty="0"/>
              <a:t>Rock </a:t>
            </a:r>
            <a:r>
              <a:rPr lang="nl-NL" i="1" dirty="0" err="1"/>
              <a:t>Werchter</a:t>
            </a:r>
            <a:endParaRPr lang="nl-NL" i="1" dirty="0"/>
          </a:p>
          <a:p>
            <a:r>
              <a:rPr lang="nl-NL" i="1" dirty="0" err="1"/>
              <a:t>Pathe</a:t>
            </a:r>
            <a:endParaRPr lang="nl-NL" i="1" dirty="0"/>
          </a:p>
        </p:txBody>
      </p:sp>
    </p:spTree>
    <p:extLst>
      <p:ext uri="{BB962C8B-B14F-4D97-AF65-F5344CB8AC3E}">
        <p14:creationId xmlns:p14="http://schemas.microsoft.com/office/powerpoint/2010/main" val="269128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838200" y="334906"/>
            <a:ext cx="10847181" cy="1700784"/>
          </a:xfrm>
        </p:spPr>
        <p:txBody>
          <a:bodyPr>
            <a:normAutofit/>
          </a:bodyPr>
          <a:lstStyle/>
          <a:p>
            <a:r>
              <a:rPr lang="nl-NL" dirty="0" err="1"/>
              <a:t>Loveparade</a:t>
            </a:r>
            <a:r>
              <a:rPr lang="nl-NL" dirty="0"/>
              <a:t> Duisburg: Risicoanalyse</a:t>
            </a:r>
          </a:p>
        </p:txBody>
      </p:sp>
      <p:sp>
        <p:nvSpPr>
          <p:cNvPr id="7" name="Tijdelijke aanduiding voor inhoud 6">
            <a:extLst>
              <a:ext uri="{FF2B5EF4-FFF2-40B4-BE49-F238E27FC236}">
                <a16:creationId xmlns:a16="http://schemas.microsoft.com/office/drawing/2014/main" id="{B3615038-F03A-4574-800C-97E370F1A46D}"/>
              </a:ext>
            </a:extLst>
          </p:cNvPr>
          <p:cNvSpPr>
            <a:spLocks noGrp="1"/>
          </p:cNvSpPr>
          <p:nvPr>
            <p:ph idx="1"/>
          </p:nvPr>
        </p:nvSpPr>
        <p:spPr/>
        <p:txBody>
          <a:bodyPr>
            <a:normAutofit fontScale="85000" lnSpcReduction="10000"/>
          </a:bodyPr>
          <a:lstStyle/>
          <a:p>
            <a:pPr marL="0" indent="0" algn="l">
              <a:buNone/>
            </a:pPr>
            <a:r>
              <a:rPr lang="nl-NL" b="1" i="0" dirty="0">
                <a:solidFill>
                  <a:srgbClr val="333333"/>
                </a:solidFill>
                <a:effectLst/>
                <a:latin typeface="Helvetica Neue"/>
              </a:rPr>
              <a:t>Wat ging er mis?</a:t>
            </a:r>
          </a:p>
          <a:p>
            <a:pPr algn="l"/>
            <a:r>
              <a:rPr lang="nl-NL" b="0" i="0" dirty="0">
                <a:solidFill>
                  <a:srgbClr val="333333"/>
                </a:solidFill>
                <a:effectLst/>
                <a:latin typeface="Helvetica Neue"/>
              </a:rPr>
              <a:t>Wat we weten is dat de organisatie van de Love Parade niet klaar was voor het aantal mensen dat op het festival afkwam. Volgens Duitse media waren er 300.000 tot 400.000 mensen afgereisd naar Duisburg voor het dancefeest, terwijl het festivalterrein er 250.000 aankon.</a:t>
            </a:r>
          </a:p>
          <a:p>
            <a:pPr algn="l"/>
            <a:r>
              <a:rPr lang="nl-NL" b="0" i="0" dirty="0">
                <a:solidFill>
                  <a:srgbClr val="333333"/>
                </a:solidFill>
                <a:effectLst/>
                <a:latin typeface="Helvetica Neue"/>
              </a:rPr>
              <a:t>De problemen ontstonden rond 17.00 uur, toen twee mensenstromen tegen elkaar ingingen: festivalgangers die het terrein wilden verlaten en anderen die net richting het oude rangeerstation trokken. Ter hoogte van </a:t>
            </a:r>
            <a:r>
              <a:rPr lang="nl-NL" b="0" i="0" u="none" strike="noStrike" dirty="0">
                <a:solidFill>
                  <a:srgbClr val="3F739F"/>
                </a:solidFill>
                <a:effectLst/>
                <a:latin typeface="Helvetica Neue"/>
                <a:hlinkClick r:id="rId2"/>
              </a:rPr>
              <a:t>de tunnel</a:t>
            </a:r>
            <a:r>
              <a:rPr lang="nl-NL" b="0" i="0" dirty="0">
                <a:solidFill>
                  <a:srgbClr val="333333"/>
                </a:solidFill>
                <a:effectLst/>
                <a:latin typeface="Helvetica Neue"/>
              </a:rPr>
              <a:t> ontmoetten die elkaar.</a:t>
            </a:r>
          </a:p>
          <a:p>
            <a:pPr algn="l"/>
            <a:r>
              <a:rPr lang="nl-NL" b="0" i="0" dirty="0">
                <a:solidFill>
                  <a:srgbClr val="333333"/>
                </a:solidFill>
                <a:effectLst/>
                <a:latin typeface="Helvetica Neue"/>
              </a:rPr>
              <a:t>Uit een tussenrapport van het Duitse OM in 2011 </a:t>
            </a:r>
            <a:r>
              <a:rPr lang="nl-NL" b="0" i="0" u="none" strike="noStrike" dirty="0">
                <a:solidFill>
                  <a:srgbClr val="3F739F"/>
                </a:solidFill>
                <a:effectLst/>
                <a:latin typeface="Helvetica Neue"/>
                <a:hlinkClick r:id="rId3"/>
              </a:rPr>
              <a:t>bleek al</a:t>
            </a:r>
            <a:r>
              <a:rPr lang="nl-NL" b="0" i="0" dirty="0">
                <a:solidFill>
                  <a:srgbClr val="333333"/>
                </a:solidFill>
                <a:effectLst/>
                <a:latin typeface="Helvetica Neue"/>
              </a:rPr>
              <a:t> dat de Love Parade geen vergunning had mogen krijgen. Ook zouden er grote fouten zijn gemaakt </a:t>
            </a:r>
            <a:r>
              <a:rPr lang="nl-NL" b="0" i="0" u="none" strike="noStrike" dirty="0">
                <a:solidFill>
                  <a:srgbClr val="3F739F"/>
                </a:solidFill>
                <a:effectLst/>
                <a:latin typeface="Helvetica Neue"/>
                <a:hlinkClick r:id="rId4"/>
              </a:rPr>
              <a:t>door de politie</a:t>
            </a:r>
            <a:r>
              <a:rPr lang="nl-NL" b="0" i="0" dirty="0">
                <a:solidFill>
                  <a:srgbClr val="333333"/>
                </a:solidFill>
                <a:effectLst/>
                <a:latin typeface="Helvetica Neue"/>
              </a:rPr>
              <a:t>.</a:t>
            </a:r>
          </a:p>
          <a:p>
            <a:pPr marL="0" indent="0">
              <a:buNone/>
            </a:pPr>
            <a:endParaRPr lang="nl-NL" dirty="0"/>
          </a:p>
        </p:txBody>
      </p:sp>
    </p:spTree>
    <p:extLst>
      <p:ext uri="{BB962C8B-B14F-4D97-AF65-F5344CB8AC3E}">
        <p14:creationId xmlns:p14="http://schemas.microsoft.com/office/powerpoint/2010/main" val="84692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E3502-35D0-4FAE-81A7-6F45F352B978}"/>
              </a:ext>
            </a:extLst>
          </p:cNvPr>
          <p:cNvSpPr>
            <a:spLocks noGrp="1"/>
          </p:cNvSpPr>
          <p:nvPr>
            <p:ph type="title"/>
          </p:nvPr>
        </p:nvSpPr>
        <p:spPr>
          <a:xfrm>
            <a:off x="960120" y="643467"/>
            <a:ext cx="3212593" cy="5571066"/>
          </a:xfrm>
        </p:spPr>
        <p:txBody>
          <a:bodyPr>
            <a:normAutofit/>
          </a:bodyPr>
          <a:lstStyle/>
          <a:p>
            <a:r>
              <a:rPr lang="nl-NL" sz="4600" dirty="0"/>
              <a:t>Congestie tegengaan</a:t>
            </a:r>
          </a:p>
        </p:txBody>
      </p:sp>
      <p:sp>
        <p:nvSpPr>
          <p:cNvPr id="3" name="Tijdelijke aanduiding voor inhoud 2">
            <a:extLst>
              <a:ext uri="{FF2B5EF4-FFF2-40B4-BE49-F238E27FC236}">
                <a16:creationId xmlns:a16="http://schemas.microsoft.com/office/drawing/2014/main" id="{69E355B2-7EC8-4550-AA8E-4C62F413454A}"/>
              </a:ext>
            </a:extLst>
          </p:cNvPr>
          <p:cNvSpPr>
            <a:spLocks noGrp="1"/>
          </p:cNvSpPr>
          <p:nvPr>
            <p:ph idx="1"/>
          </p:nvPr>
        </p:nvSpPr>
        <p:spPr>
          <a:xfrm>
            <a:off x="4101981" y="643467"/>
            <a:ext cx="7126851" cy="5571066"/>
          </a:xfrm>
        </p:spPr>
        <p:txBody>
          <a:bodyPr anchor="ctr">
            <a:normAutofit/>
          </a:bodyPr>
          <a:lstStyle/>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Informatie te verstrekken (borden, banners + uitleg waarom er gewacht moet worden)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Inrichting van logisch en eenvoudig houden.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dat mensenmassa in tegengestelde richting gaan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Loveparade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Monitoren aantal mensen met m2 (3 / m2)</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Programmering. (niet op de zelfde tijd stoppen/starten)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van agressie (beter hostess dan uitsmijter)</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Creëer bufferzones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camera’s op knelpunten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Ervaren mensen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91000"/>
              </a:lnSpc>
            </a:pPr>
            <a:endParaRPr lang="nl-NL" sz="1800" dirty="0"/>
          </a:p>
        </p:txBody>
      </p:sp>
    </p:spTree>
    <p:extLst>
      <p:ext uri="{BB962C8B-B14F-4D97-AF65-F5344CB8AC3E}">
        <p14:creationId xmlns:p14="http://schemas.microsoft.com/office/powerpoint/2010/main" val="29314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6 – Risicoanalyse &amp; visie </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1626" y="1736252"/>
            <a:ext cx="4078995" cy="3459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a:cs typeface="Arial"/>
              </a:rPr>
              <a:t>Begrippen</a:t>
            </a:r>
            <a:endParaRPr lang="nl-NL" sz="1800" dirty="0">
              <a:latin typeface="Arial"/>
              <a:cs typeface="Arial"/>
            </a:endParaRPr>
          </a:p>
          <a:p>
            <a:pPr>
              <a:buFont typeface="Wingdings" panose="05000000000000000000" pitchFamily="2" charset="2"/>
              <a:buChar char="ü"/>
            </a:pPr>
            <a:r>
              <a:rPr lang="nl-NL" sz="1800" dirty="0">
                <a:latin typeface="Arial"/>
                <a:cs typeface="Arial"/>
              </a:rPr>
              <a:t>Congestie</a:t>
            </a:r>
          </a:p>
          <a:p>
            <a:pPr>
              <a:buFont typeface="Wingdings" panose="05000000000000000000" pitchFamily="2" charset="2"/>
              <a:buChar char="ü"/>
            </a:pPr>
            <a:r>
              <a:rPr lang="nl-NL" sz="1800" dirty="0">
                <a:latin typeface="Arial"/>
                <a:cs typeface="Arial"/>
              </a:rPr>
              <a:t>Signing</a:t>
            </a:r>
          </a:p>
          <a:p>
            <a:pPr>
              <a:buFont typeface="Wingdings" panose="05000000000000000000" pitchFamily="2" charset="2"/>
              <a:buChar char="ü"/>
            </a:pPr>
            <a:r>
              <a:rPr lang="nl-NL" sz="1800" dirty="0">
                <a:latin typeface="Arial"/>
                <a:cs typeface="Arial"/>
              </a:rPr>
              <a:t>Risicoanalyse</a:t>
            </a:r>
          </a:p>
          <a:p>
            <a:pPr>
              <a:buFont typeface="Wingdings" panose="05000000000000000000" pitchFamily="2" charset="2"/>
              <a:buChar char="ü"/>
            </a:pPr>
            <a:r>
              <a:rPr lang="nl-NL" sz="1800">
                <a:latin typeface="Arial"/>
                <a:cs typeface="Arial"/>
              </a:rPr>
              <a:t>SEO</a:t>
            </a:r>
            <a:endParaRPr lang="nl-NL" sz="1800" dirty="0">
              <a:latin typeface="Arial"/>
              <a:cs typeface="Arial"/>
            </a:endParaRPr>
          </a:p>
          <a:p>
            <a:pPr>
              <a:buFont typeface="Wingdings" panose="05000000000000000000" pitchFamily="2" charset="2"/>
              <a:buChar char="ü"/>
            </a:pPr>
            <a:r>
              <a:rPr lang="nl-NL" sz="1800" dirty="0">
                <a:latin typeface="Arial"/>
                <a:cs typeface="Arial"/>
              </a:rPr>
              <a:t>SEA</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958900631"/>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marL="0" algn="ctr" defTabSz="914400" rtl="0" eaLnBrk="1" latinLnBrk="0" hangingPunct="1"/>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6</a:t>
                      </a:r>
                      <a:endParaRPr lang="nl-NL" sz="1200" b="1" kern="1200" dirty="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Kennistoets</a:t>
            </a:r>
          </a:p>
          <a:p>
            <a:pPr>
              <a:buFont typeface="Wingdings" panose="05000000000000000000" pitchFamily="2" charset="2"/>
              <a:buChar char="q"/>
            </a:pPr>
            <a:r>
              <a:rPr lang="nl-NL" sz="1200" dirty="0">
                <a:latin typeface="Arial" panose="020B0604020202020204" pitchFamily="34" charset="0"/>
                <a:cs typeface="Arial" panose="020B0604020202020204" pitchFamily="34" charset="0"/>
              </a:rPr>
              <a:t>Verantwoording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180F-A4BD-44AE-86FE-519313C03453}"/>
              </a:ext>
            </a:extLst>
          </p:cNvPr>
          <p:cNvSpPr>
            <a:spLocks noGrp="1"/>
          </p:cNvSpPr>
          <p:nvPr>
            <p:ph type="title"/>
          </p:nvPr>
        </p:nvSpPr>
        <p:spPr/>
        <p:txBody>
          <a:bodyPr/>
          <a:lstStyle/>
          <a:p>
            <a:r>
              <a:rPr lang="nl-NL" dirty="0">
                <a:solidFill>
                  <a:srgbClr val="7030A0"/>
                </a:solidFill>
              </a:rPr>
              <a:t>Begrippen</a:t>
            </a:r>
          </a:p>
        </p:txBody>
      </p:sp>
      <p:sp>
        <p:nvSpPr>
          <p:cNvPr id="3" name="Tijdelijke aanduiding voor inhoud 2">
            <a:extLst>
              <a:ext uri="{FF2B5EF4-FFF2-40B4-BE49-F238E27FC236}">
                <a16:creationId xmlns:a16="http://schemas.microsoft.com/office/drawing/2014/main" id="{BC698B3C-4CE5-40EA-84E6-8CE6A092610B}"/>
              </a:ext>
            </a:extLst>
          </p:cNvPr>
          <p:cNvSpPr>
            <a:spLocks noGrp="1"/>
          </p:cNvSpPr>
          <p:nvPr>
            <p:ph idx="1"/>
          </p:nvPr>
        </p:nvSpPr>
        <p:spPr/>
        <p:txBody>
          <a:bodyPr>
            <a:normAutofit/>
          </a:bodyPr>
          <a:lstStyle/>
          <a:p>
            <a:pPr marL="0" indent="0">
              <a:buNone/>
            </a:pPr>
            <a:r>
              <a:rPr lang="nl-NL" sz="2400" dirty="0"/>
              <a:t>Ik verwacht dat deze begrippen kent en kan uitleggen aan de hand van een voorbeeld.</a:t>
            </a:r>
          </a:p>
          <a:p>
            <a:pPr marL="0" indent="0">
              <a:buNone/>
            </a:pPr>
            <a:endParaRPr lang="nl-NL" sz="2400" dirty="0"/>
          </a:p>
          <a:p>
            <a:pPr marL="0" indent="0">
              <a:buNone/>
            </a:pPr>
            <a:r>
              <a:rPr lang="nl-NL" sz="2400" dirty="0"/>
              <a:t>Wat is congestie?</a:t>
            </a:r>
          </a:p>
          <a:p>
            <a:pPr marL="0" indent="0">
              <a:buNone/>
            </a:pPr>
            <a:r>
              <a:rPr lang="nl-NL" sz="2400" dirty="0"/>
              <a:t>Wat is signing?</a:t>
            </a:r>
          </a:p>
          <a:p>
            <a:pPr marL="0" indent="0">
              <a:buNone/>
            </a:pPr>
            <a:r>
              <a:rPr lang="nl-NL" sz="2400" dirty="0"/>
              <a:t>Wat is een risicoanalyse?</a:t>
            </a:r>
          </a:p>
          <a:p>
            <a:pPr marL="0" indent="0">
              <a:buNone/>
            </a:pPr>
            <a:r>
              <a:rPr lang="nl-NL" sz="2400" dirty="0"/>
              <a:t>Welke zaken onderzoek je voor een risicoanalyse?</a:t>
            </a:r>
          </a:p>
          <a:p>
            <a:pPr marL="0" indent="0">
              <a:buNone/>
            </a:pPr>
            <a:endParaRPr lang="nl-NL" sz="2400" dirty="0"/>
          </a:p>
        </p:txBody>
      </p:sp>
    </p:spTree>
    <p:extLst>
      <p:ext uri="{BB962C8B-B14F-4D97-AF65-F5344CB8AC3E}">
        <p14:creationId xmlns:p14="http://schemas.microsoft.com/office/powerpoint/2010/main" val="362189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776EC-B778-45F7-965F-28652CC86886}"/>
              </a:ext>
            </a:extLst>
          </p:cNvPr>
          <p:cNvSpPr>
            <a:spLocks noGrp="1"/>
          </p:cNvSpPr>
          <p:nvPr>
            <p:ph type="title"/>
          </p:nvPr>
        </p:nvSpPr>
        <p:spPr>
          <a:xfrm>
            <a:off x="960438" y="317499"/>
            <a:ext cx="4500737" cy="2095501"/>
          </a:xfrm>
        </p:spPr>
        <p:txBody>
          <a:bodyPr>
            <a:normAutofit/>
          </a:bodyPr>
          <a:lstStyle/>
          <a:p>
            <a:r>
              <a:rPr lang="nl-NL" dirty="0">
                <a:solidFill>
                  <a:schemeClr val="tx1"/>
                </a:solidFill>
              </a:rPr>
              <a:t>Daarom: signing!</a:t>
            </a:r>
          </a:p>
        </p:txBody>
      </p:sp>
      <p:sp>
        <p:nvSpPr>
          <p:cNvPr id="3" name="Tijdelijke aanduiding voor inhoud 2">
            <a:extLst>
              <a:ext uri="{FF2B5EF4-FFF2-40B4-BE49-F238E27FC236}">
                <a16:creationId xmlns:a16="http://schemas.microsoft.com/office/drawing/2014/main" id="{8B6FBC9A-7C77-4754-9A12-F71A91FC427A}"/>
              </a:ext>
            </a:extLst>
          </p:cNvPr>
          <p:cNvSpPr>
            <a:spLocks noGrp="1"/>
          </p:cNvSpPr>
          <p:nvPr>
            <p:ph idx="1"/>
          </p:nvPr>
        </p:nvSpPr>
        <p:spPr>
          <a:xfrm>
            <a:off x="960438" y="2216922"/>
            <a:ext cx="4978889" cy="3594100"/>
          </a:xfrm>
        </p:spPr>
        <p:txBody>
          <a:bodyPr anchor="t">
            <a:normAutofit/>
          </a:bodyPr>
          <a:lstStyle/>
          <a:p>
            <a:pPr marL="0" indent="0">
              <a:buNone/>
            </a:pPr>
            <a:r>
              <a:rPr lang="nl-NL" dirty="0"/>
              <a:t>Lees</a:t>
            </a:r>
          </a:p>
          <a:p>
            <a:pPr marL="0" indent="0">
              <a:buNone/>
            </a:pPr>
            <a:r>
              <a:rPr lang="nl-NL" dirty="0">
                <a:hlinkClick r:id="rId2"/>
              </a:rPr>
              <a:t>Routing en signing op uw evenement? Zo doet u dat! - Evenement Organiseren</a:t>
            </a:r>
            <a:endParaRPr lang="nl-NL" dirty="0"/>
          </a:p>
          <a:p>
            <a:pPr marL="0" indent="0">
              <a:buNone/>
            </a:pPr>
            <a:r>
              <a:rPr lang="nl-NL" i="1" dirty="0"/>
              <a:t>Leestijd: 6 minuten</a:t>
            </a:r>
          </a:p>
          <a:p>
            <a:pPr marL="0" indent="0">
              <a:buNone/>
            </a:pPr>
            <a:r>
              <a:rPr lang="nl-NL" dirty="0"/>
              <a:t>Lees ook de voorbeelden onderaan het artikel</a:t>
            </a:r>
          </a:p>
        </p:txBody>
      </p:sp>
      <p:pic>
        <p:nvPicPr>
          <p:cNvPr id="4" name="Afbeelding 3">
            <a:extLst>
              <a:ext uri="{FF2B5EF4-FFF2-40B4-BE49-F238E27FC236}">
                <a16:creationId xmlns:a16="http://schemas.microsoft.com/office/drawing/2014/main" id="{8767E6D3-F274-412A-90B2-B9BCE137F02F}"/>
              </a:ext>
            </a:extLst>
          </p:cNvPr>
          <p:cNvPicPr/>
          <p:nvPr/>
        </p:nvPicPr>
        <p:blipFill rotWithShape="1">
          <a:blip r:embed="rId3">
            <a:extLst>
              <a:ext uri="{28A0092B-C50C-407E-A947-70E740481C1C}">
                <a14:useLocalDpi xmlns:a14="http://schemas.microsoft.com/office/drawing/2010/main" val="0"/>
              </a:ext>
            </a:extLst>
          </a:blip>
          <a:srcRect r="1" b="4681"/>
          <a:stretch/>
        </p:blipFill>
        <p:spPr bwMode="auto">
          <a:xfrm>
            <a:off x="6094474" y="10"/>
            <a:ext cx="6097526" cy="6857990"/>
          </a:xfrm>
          <a:prstGeom prst="rect">
            <a:avLst/>
          </a:prstGeom>
          <a:noFill/>
        </p:spPr>
      </p:pic>
    </p:spTree>
    <p:extLst>
      <p:ext uri="{BB962C8B-B14F-4D97-AF65-F5344CB8AC3E}">
        <p14:creationId xmlns:p14="http://schemas.microsoft.com/office/powerpoint/2010/main" val="39800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E51F4-BD2D-CEEF-31A0-DD599BF262A1}"/>
              </a:ext>
            </a:extLst>
          </p:cNvPr>
          <p:cNvSpPr>
            <a:spLocks noGrp="1"/>
          </p:cNvSpPr>
          <p:nvPr>
            <p:ph type="title"/>
          </p:nvPr>
        </p:nvSpPr>
        <p:spPr/>
        <p:txBody>
          <a:bodyPr/>
          <a:lstStyle/>
          <a:p>
            <a:r>
              <a:rPr lang="nl-NL" b="1" dirty="0">
                <a:solidFill>
                  <a:srgbClr val="7030A0"/>
                </a:solidFill>
              </a:rPr>
              <a:t>Wat zijn kenmerken van kwalitatief goede signing?</a:t>
            </a:r>
          </a:p>
        </p:txBody>
      </p:sp>
      <p:sp>
        <p:nvSpPr>
          <p:cNvPr id="3" name="Tijdelijke aanduiding voor inhoud 2">
            <a:extLst>
              <a:ext uri="{FF2B5EF4-FFF2-40B4-BE49-F238E27FC236}">
                <a16:creationId xmlns:a16="http://schemas.microsoft.com/office/drawing/2014/main" id="{0961C827-7522-C7F1-882E-B9A283679CF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0897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B6D-1855-4FB0-9F7E-A4C87645F425}"/>
              </a:ext>
            </a:extLst>
          </p:cNvPr>
          <p:cNvSpPr>
            <a:spLocks noGrp="1"/>
          </p:cNvSpPr>
          <p:nvPr>
            <p:ph type="title"/>
          </p:nvPr>
        </p:nvSpPr>
        <p:spPr/>
        <p:txBody>
          <a:bodyPr/>
          <a:lstStyle/>
          <a:p>
            <a:r>
              <a:rPr lang="nl-NL" dirty="0"/>
              <a:t>Kenmerken kwalitatieve signing</a:t>
            </a:r>
          </a:p>
        </p:txBody>
      </p:sp>
      <p:sp>
        <p:nvSpPr>
          <p:cNvPr id="3" name="Tijdelijke aanduiding voor inhoud 2">
            <a:extLst>
              <a:ext uri="{FF2B5EF4-FFF2-40B4-BE49-F238E27FC236}">
                <a16:creationId xmlns:a16="http://schemas.microsoft.com/office/drawing/2014/main" id="{9B7DD23B-6CA0-4245-9271-F21BFAD7E9E9}"/>
              </a:ext>
            </a:extLst>
          </p:cNvPr>
          <p:cNvSpPr>
            <a:spLocks noGrp="1"/>
          </p:cNvSpPr>
          <p:nvPr>
            <p:ph idx="1"/>
          </p:nvPr>
        </p:nvSpPr>
        <p:spPr/>
        <p:txBody>
          <a:bodyPr>
            <a:normAutofit/>
          </a:bodyPr>
          <a:lstStyle/>
          <a:p>
            <a:r>
              <a:rPr lang="nl-NL" dirty="0"/>
              <a:t>Valt op, groot, groter, grootst.</a:t>
            </a:r>
          </a:p>
          <a:p>
            <a:r>
              <a:rPr lang="nl-NL" dirty="0"/>
              <a:t>Je hoeft er niet naar te zoeken.</a:t>
            </a:r>
          </a:p>
          <a:p>
            <a:r>
              <a:rPr lang="nl-NL" dirty="0"/>
              <a:t>Je bent je er niet bewust van. </a:t>
            </a:r>
          </a:p>
          <a:p>
            <a:r>
              <a:rPr lang="nl-NL" dirty="0"/>
              <a:t>Het maakt bewegen door een ruimte efficiënt en doeltreffend.</a:t>
            </a:r>
          </a:p>
          <a:p>
            <a:r>
              <a:rPr lang="nl-NL" dirty="0"/>
              <a:t>Uniforme herkenbare signing</a:t>
            </a:r>
          </a:p>
          <a:p>
            <a:pPr lvl="1"/>
            <a:r>
              <a:rPr lang="nl-NL" dirty="0"/>
              <a:t>Meerdere events op zelfde locatie</a:t>
            </a:r>
          </a:p>
          <a:p>
            <a:pPr lvl="1"/>
            <a:r>
              <a:rPr lang="nl-NL" dirty="0"/>
              <a:t>Op alle communicatie uitingen</a:t>
            </a:r>
          </a:p>
          <a:p>
            <a:r>
              <a:rPr lang="nl-NL" dirty="0"/>
              <a:t>Is consequent en in balans.</a:t>
            </a:r>
          </a:p>
          <a:p>
            <a:pPr marL="0" indent="0">
              <a:buNone/>
            </a:pPr>
            <a:endParaRPr lang="nl-NL" dirty="0"/>
          </a:p>
          <a:p>
            <a:pPr lvl="1"/>
            <a:endParaRPr lang="nl-NL" dirty="0"/>
          </a:p>
          <a:p>
            <a:endParaRPr lang="nl-NL" dirty="0"/>
          </a:p>
        </p:txBody>
      </p:sp>
    </p:spTree>
    <p:extLst>
      <p:ext uri="{BB962C8B-B14F-4D97-AF65-F5344CB8AC3E}">
        <p14:creationId xmlns:p14="http://schemas.microsoft.com/office/powerpoint/2010/main" val="2166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CBC44-2ABA-4A7A-8C8D-42AD3620B17F}"/>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B9F9B40-50EF-4F4A-B3AB-8DB78EE93D26}"/>
              </a:ext>
            </a:extLst>
          </p:cNvPr>
          <p:cNvSpPr>
            <a:spLocks noGrp="1"/>
          </p:cNvSpPr>
          <p:nvPr>
            <p:ph idx="1"/>
          </p:nvPr>
        </p:nvSpPr>
        <p:spPr/>
        <p:txBody>
          <a:bodyPr/>
          <a:lstStyle/>
          <a:p>
            <a:endParaRPr lang="nl-NL" dirty="0"/>
          </a:p>
        </p:txBody>
      </p:sp>
      <p:pic>
        <p:nvPicPr>
          <p:cNvPr id="1026" name="Picture 2" descr="Overtollige verkeersborden kosten gemeenten onnodig geld | Verkeerskunde">
            <a:extLst>
              <a:ext uri="{FF2B5EF4-FFF2-40B4-BE49-F238E27FC236}">
                <a16:creationId xmlns:a16="http://schemas.microsoft.com/office/drawing/2014/main" id="{C6A1C1F6-30B3-4BB2-8555-B7780B8D2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72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ngverwachte nieuwe verkeersborden in 2017 - AutoWeek">
            <a:extLst>
              <a:ext uri="{FF2B5EF4-FFF2-40B4-BE49-F238E27FC236}">
                <a16:creationId xmlns:a16="http://schemas.microsoft.com/office/drawing/2014/main" id="{546770F3-551D-4EED-B29E-816F790E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89357"/>
            <a:ext cx="5574047" cy="3718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SV | Minder borden, meer verkeersveiligheid">
            <a:extLst>
              <a:ext uri="{FF2B5EF4-FFF2-40B4-BE49-F238E27FC236}">
                <a16:creationId xmlns:a16="http://schemas.microsoft.com/office/drawing/2014/main" id="{95D6D2B7-0D5E-498F-8675-16A05E289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8999"/>
            <a:ext cx="5574046" cy="371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0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2DC63-6A1B-F65B-8AA5-7A7A9AD6152A}"/>
              </a:ext>
            </a:extLst>
          </p:cNvPr>
          <p:cNvSpPr>
            <a:spLocks noGrp="1"/>
          </p:cNvSpPr>
          <p:nvPr>
            <p:ph type="title"/>
          </p:nvPr>
        </p:nvSpPr>
        <p:spPr/>
        <p:txBody>
          <a:bodyPr/>
          <a:lstStyle/>
          <a:p>
            <a:r>
              <a:rPr lang="nl-NL" b="1" dirty="0">
                <a:solidFill>
                  <a:srgbClr val="7030A0"/>
                </a:solidFill>
              </a:rPr>
              <a:t>De Veiligheidsketen </a:t>
            </a:r>
          </a:p>
        </p:txBody>
      </p:sp>
      <p:pic>
        <p:nvPicPr>
          <p:cNvPr id="1026" name="Picture 2" descr="Logboek Afstuderen">
            <a:extLst>
              <a:ext uri="{FF2B5EF4-FFF2-40B4-BE49-F238E27FC236}">
                <a16:creationId xmlns:a16="http://schemas.microsoft.com/office/drawing/2014/main" id="{717919D0-9A65-2C51-92FD-1796247C9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682" y="2226281"/>
            <a:ext cx="4846108" cy="363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2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180F-A4BD-44AE-86FE-519313C03453}"/>
              </a:ext>
            </a:extLst>
          </p:cNvPr>
          <p:cNvSpPr>
            <a:spLocks noGrp="1"/>
          </p:cNvSpPr>
          <p:nvPr>
            <p:ph type="title"/>
          </p:nvPr>
        </p:nvSpPr>
        <p:spPr/>
        <p:txBody>
          <a:bodyPr/>
          <a:lstStyle/>
          <a:p>
            <a:r>
              <a:rPr lang="nl-NL" dirty="0"/>
              <a:t>Risicoanalyse stap 1: beschrijving</a:t>
            </a:r>
          </a:p>
        </p:txBody>
      </p:sp>
      <p:sp>
        <p:nvSpPr>
          <p:cNvPr id="3" name="Tijdelijke aanduiding voor inhoud 2">
            <a:extLst>
              <a:ext uri="{FF2B5EF4-FFF2-40B4-BE49-F238E27FC236}">
                <a16:creationId xmlns:a16="http://schemas.microsoft.com/office/drawing/2014/main" id="{BC698B3C-4CE5-40EA-84E6-8CE6A092610B}"/>
              </a:ext>
            </a:extLst>
          </p:cNvPr>
          <p:cNvSpPr>
            <a:spLocks noGrp="1"/>
          </p:cNvSpPr>
          <p:nvPr>
            <p:ph idx="1"/>
          </p:nvPr>
        </p:nvSpPr>
        <p:spPr/>
        <p:txBody>
          <a:bodyPr>
            <a:normAutofit/>
          </a:bodyPr>
          <a:lstStyle/>
          <a:p>
            <a:pPr marL="0" indent="0">
              <a:buNone/>
            </a:pPr>
            <a:r>
              <a:rPr lang="nl-NL" sz="1800" dirty="0"/>
              <a:t>Ik verwacht dat dit begrip kent en kan uitleggen aan de hand van een voorbeeld.</a:t>
            </a:r>
          </a:p>
          <a:p>
            <a:pPr marL="0" indent="0">
              <a:buNone/>
            </a:pPr>
            <a:endParaRPr lang="nl-NL" sz="1800" dirty="0"/>
          </a:p>
          <a:p>
            <a:pPr marL="0" indent="0">
              <a:buNone/>
            </a:pPr>
            <a:r>
              <a:rPr lang="nl-NL" sz="1800" dirty="0"/>
              <a:t>Wanneer doe je een risicoanalyse? (Grit stap ?)</a:t>
            </a:r>
          </a:p>
          <a:p>
            <a:pPr marL="0" indent="0">
              <a:buNone/>
            </a:pPr>
            <a:r>
              <a:rPr lang="nl-NL" sz="1800" dirty="0"/>
              <a:t>Welke factoren analyseer je met een risicoanalyse?</a:t>
            </a:r>
          </a:p>
          <a:p>
            <a:r>
              <a:rPr lang="nl-NL" sz="1800" dirty="0"/>
              <a:t>Aard en omvang evenement</a:t>
            </a:r>
          </a:p>
          <a:p>
            <a:r>
              <a:rPr lang="nl-NL" sz="1800" dirty="0"/>
              <a:t>Aard en omvang publiek</a:t>
            </a:r>
          </a:p>
          <a:p>
            <a:r>
              <a:rPr lang="nl-NL" sz="1800" dirty="0"/>
              <a:t>Ligging en bereikbaarheid</a:t>
            </a:r>
          </a:p>
          <a:p>
            <a:r>
              <a:rPr lang="nl-NL" sz="1800" dirty="0"/>
              <a:t>Plaats en tijdstip</a:t>
            </a:r>
          </a:p>
          <a:p>
            <a:pPr marL="0" indent="0">
              <a:buNone/>
            </a:pPr>
            <a:r>
              <a:rPr lang="nl-NL" sz="1800" dirty="0"/>
              <a:t>De samenhang van deze profielen bepaalt het risico. </a:t>
            </a:r>
          </a:p>
          <a:p>
            <a:pPr marL="0" indent="0">
              <a:buNone/>
            </a:pPr>
            <a:endParaRPr lang="nl-NL" sz="1800" dirty="0">
              <a:hlinkClick r:id="rId2"/>
            </a:endParaRPr>
          </a:p>
          <a:p>
            <a:pPr marL="0" indent="0">
              <a:buNone/>
            </a:pPr>
            <a:r>
              <a:rPr lang="nl-NL" sz="1800" dirty="0">
                <a:hlinkClick r:id="rId2"/>
              </a:rPr>
              <a:t>L3-P3 IBS Stad van de toekomst - Lesmateriaal - Wikiwijs</a:t>
            </a:r>
            <a:endParaRPr lang="nl-NL" sz="1800" dirty="0"/>
          </a:p>
          <a:p>
            <a:pPr lvl="1"/>
            <a:endParaRPr lang="nl-NL" sz="1800" dirty="0"/>
          </a:p>
          <a:p>
            <a:pPr lvl="1"/>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15233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180F-A4BD-44AE-86FE-519313C03453}"/>
              </a:ext>
            </a:extLst>
          </p:cNvPr>
          <p:cNvSpPr>
            <a:spLocks noGrp="1"/>
          </p:cNvSpPr>
          <p:nvPr>
            <p:ph type="title"/>
          </p:nvPr>
        </p:nvSpPr>
        <p:spPr/>
        <p:txBody>
          <a:bodyPr/>
          <a:lstStyle/>
          <a:p>
            <a:r>
              <a:rPr lang="nl-NL" dirty="0"/>
              <a:t>Risicoanalyse stap 2: matrix</a:t>
            </a:r>
          </a:p>
        </p:txBody>
      </p:sp>
      <p:sp>
        <p:nvSpPr>
          <p:cNvPr id="3" name="Tijdelijke aanduiding voor inhoud 2">
            <a:extLst>
              <a:ext uri="{FF2B5EF4-FFF2-40B4-BE49-F238E27FC236}">
                <a16:creationId xmlns:a16="http://schemas.microsoft.com/office/drawing/2014/main" id="{BC698B3C-4CE5-40EA-84E6-8CE6A092610B}"/>
              </a:ext>
            </a:extLst>
          </p:cNvPr>
          <p:cNvSpPr>
            <a:spLocks noGrp="1"/>
          </p:cNvSpPr>
          <p:nvPr>
            <p:ph idx="1"/>
          </p:nvPr>
        </p:nvSpPr>
        <p:spPr/>
        <p:txBody>
          <a:bodyPr>
            <a:normAutofit/>
          </a:bodyPr>
          <a:lstStyle/>
          <a:p>
            <a:pPr marL="0" indent="0">
              <a:buNone/>
            </a:pPr>
            <a:r>
              <a:rPr lang="nl-NL" sz="1800" dirty="0"/>
              <a:t>De beschrijving in stap 1 leidt tot een beschrijvende risicoanalyse. </a:t>
            </a:r>
          </a:p>
          <a:p>
            <a:pPr marL="0" indent="0">
              <a:buNone/>
            </a:pPr>
            <a:r>
              <a:rPr lang="nl-NL" sz="1800" dirty="0"/>
              <a:t>Op basis van deze risicoanalyse wordt de risicomatrix ingevuld. </a:t>
            </a:r>
          </a:p>
          <a:p>
            <a:pPr marL="0" indent="0">
              <a:buNone/>
            </a:pPr>
            <a:endParaRPr lang="nl-NL" sz="1800" dirty="0"/>
          </a:p>
          <a:p>
            <a:pPr marL="0" indent="0">
              <a:buNone/>
            </a:pPr>
            <a:r>
              <a:rPr lang="nl-NL" sz="1800" dirty="0"/>
              <a:t>In de risicomatrix worden: </a:t>
            </a:r>
          </a:p>
          <a:p>
            <a:pPr marL="0" indent="0">
              <a:buNone/>
            </a:pPr>
            <a:r>
              <a:rPr lang="nl-NL" sz="1800" dirty="0"/>
              <a:t>1. de potentiële risico's tijdens het evenement benoemd </a:t>
            </a:r>
          </a:p>
          <a:p>
            <a:pPr marL="0" indent="0">
              <a:buNone/>
            </a:pPr>
            <a:r>
              <a:rPr lang="nl-NL" sz="1800" dirty="0"/>
              <a:t>2. oplossingen en te treffen maatregelen benoemd t.a.v. de gevonden risico’s </a:t>
            </a:r>
          </a:p>
          <a:p>
            <a:pPr marL="0" indent="0">
              <a:buNone/>
            </a:pPr>
            <a:r>
              <a:rPr lang="nl-NL" sz="1800" dirty="0"/>
              <a:t>3. afspraken beschreven met betrokken partijen om de maatregelen daadwerkelijk te treffen </a:t>
            </a:r>
          </a:p>
          <a:p>
            <a:pPr lvl="1"/>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16977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35425-F360-4C9C-A080-5A44F89C7ECE}"/>
              </a:ext>
            </a:extLst>
          </p:cNvPr>
          <p:cNvSpPr>
            <a:spLocks noGrp="1"/>
          </p:cNvSpPr>
          <p:nvPr>
            <p:ph type="title"/>
          </p:nvPr>
        </p:nvSpPr>
        <p:spPr>
          <a:xfrm>
            <a:off x="838200" y="255409"/>
            <a:ext cx="10515600" cy="1325563"/>
          </a:xfrm>
        </p:spPr>
        <p:txBody>
          <a:bodyPr/>
          <a:lstStyle/>
          <a:p>
            <a:r>
              <a:rPr lang="nl-NL" dirty="0"/>
              <a:t>Risicoanalyse: opdracht</a:t>
            </a:r>
          </a:p>
        </p:txBody>
      </p:sp>
      <p:sp>
        <p:nvSpPr>
          <p:cNvPr id="3" name="Tijdelijke aanduiding voor inhoud 2">
            <a:extLst>
              <a:ext uri="{FF2B5EF4-FFF2-40B4-BE49-F238E27FC236}">
                <a16:creationId xmlns:a16="http://schemas.microsoft.com/office/drawing/2014/main" id="{432F9B9E-EDB3-4B71-B7F4-1C72BC5A0CF8}"/>
              </a:ext>
            </a:extLst>
          </p:cNvPr>
          <p:cNvSpPr>
            <a:spLocks noGrp="1"/>
          </p:cNvSpPr>
          <p:nvPr>
            <p:ph idx="1"/>
          </p:nvPr>
        </p:nvSpPr>
        <p:spPr/>
        <p:txBody>
          <a:bodyPr>
            <a:normAutofit/>
          </a:bodyPr>
          <a:lstStyle/>
          <a:p>
            <a:endParaRPr lang="nl-NL" sz="1800" b="0" i="0" dirty="0">
              <a:solidFill>
                <a:srgbClr val="000000"/>
              </a:solidFill>
              <a:effectLst/>
              <a:latin typeface="Calibri" panose="020F0502020204030204" pitchFamily="34" charset="0"/>
            </a:endParaRPr>
          </a:p>
          <a:p>
            <a:endParaRPr lang="nl-NL" sz="1800" b="0" i="0" dirty="0">
              <a:solidFill>
                <a:srgbClr val="000000"/>
              </a:solidFill>
              <a:effectLst/>
              <a:latin typeface="Calibri" panose="020F0502020204030204" pitchFamily="34" charset="0"/>
            </a:endParaRPr>
          </a:p>
          <a:p>
            <a:endParaRPr lang="nl-NL" dirty="0"/>
          </a:p>
        </p:txBody>
      </p:sp>
      <p:sp>
        <p:nvSpPr>
          <p:cNvPr id="4" name="Tijdelijke aanduiding voor inhoud 2">
            <a:extLst>
              <a:ext uri="{FF2B5EF4-FFF2-40B4-BE49-F238E27FC236}">
                <a16:creationId xmlns:a16="http://schemas.microsoft.com/office/drawing/2014/main" id="{F024B9C9-67A1-4F72-BCE8-48E4CCDC495E}"/>
              </a:ext>
            </a:extLst>
          </p:cNvPr>
          <p:cNvSpPr txBox="1">
            <a:spLocks/>
          </p:cNvSpPr>
          <p:nvPr/>
        </p:nvSpPr>
        <p:spPr>
          <a:xfrm>
            <a:off x="990600" y="1580972"/>
            <a:ext cx="10515600" cy="49119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800" dirty="0"/>
              <a:t>Maak tweetallen</a:t>
            </a:r>
          </a:p>
          <a:p>
            <a:pPr>
              <a:spcBef>
                <a:spcPts val="0"/>
              </a:spcBef>
            </a:pPr>
            <a:r>
              <a:rPr lang="nl-NL" sz="1800" dirty="0"/>
              <a:t>Kies een groot evenement in de Benelux, waar duizenden mensen naar toe gaan.</a:t>
            </a:r>
          </a:p>
          <a:p>
            <a:pPr>
              <a:spcBef>
                <a:spcPts val="0"/>
              </a:spcBef>
            </a:pPr>
            <a:r>
              <a:rPr lang="nl-NL" sz="1800" dirty="0"/>
              <a:t>Investeringskosten 150.000 euro.</a:t>
            </a:r>
          </a:p>
          <a:p>
            <a:pPr>
              <a:spcBef>
                <a:spcPts val="0"/>
              </a:spcBef>
            </a:pPr>
            <a:r>
              <a:rPr lang="nl-NL" sz="1800">
                <a:highlight>
                  <a:srgbClr val="FFFF00"/>
                </a:highlight>
              </a:rPr>
              <a:t>Neem </a:t>
            </a:r>
            <a:r>
              <a:rPr lang="nl-NL" sz="1800" dirty="0">
                <a:highlight>
                  <a:srgbClr val="FFFF00"/>
                </a:highlight>
              </a:rPr>
              <a:t>je kennis van de uitdagingen en </a:t>
            </a:r>
            <a:r>
              <a:rPr lang="nl-NL" sz="1800" dirty="0" err="1">
                <a:highlight>
                  <a:srgbClr val="FFFF00"/>
                </a:highlight>
              </a:rPr>
              <a:t>trends&amp;ontwikkelingen</a:t>
            </a:r>
            <a:r>
              <a:rPr lang="nl-NL" sz="1800" dirty="0">
                <a:highlight>
                  <a:srgbClr val="FFFF00"/>
                </a:highlight>
              </a:rPr>
              <a:t> van 2050 mee in je risicoanalyse </a:t>
            </a:r>
          </a:p>
          <a:p>
            <a:pPr marL="0" indent="0">
              <a:spcBef>
                <a:spcPts val="0"/>
              </a:spcBef>
              <a:buNone/>
            </a:pPr>
            <a:endParaRPr lang="nl-NL" sz="1800" dirty="0"/>
          </a:p>
          <a:p>
            <a:pPr marL="0" indent="0">
              <a:spcBef>
                <a:spcPts val="0"/>
              </a:spcBef>
              <a:buFont typeface="Arial" panose="020B0604020202020204" pitchFamily="34" charset="0"/>
              <a:buNone/>
            </a:pPr>
            <a:r>
              <a:rPr lang="nl-NL" sz="1800" dirty="0"/>
              <a:t>Maak voor dit evenement een risicoanalyse aan de hand van het risicoanalysemodel. Te vinden op Wiki onder Vrijetijd &gt; bronnen</a:t>
            </a:r>
          </a:p>
          <a:p>
            <a:pPr marL="0" indent="0">
              <a:spcBef>
                <a:spcPts val="0"/>
              </a:spcBef>
              <a:buNone/>
            </a:pPr>
            <a:r>
              <a:rPr lang="nl-NL" sz="1800" b="1" dirty="0">
                <a:hlinkClick r:id="rId2"/>
              </a:rPr>
              <a:t>L3-P3 IBS Stad van de toekomst - Lesmateriaal - Wikiwijs</a:t>
            </a:r>
            <a:endParaRPr lang="nl-NL" sz="1800" b="1" dirty="0"/>
          </a:p>
          <a:p>
            <a:pPr marL="0" indent="0">
              <a:spcBef>
                <a:spcPts val="0"/>
              </a:spcBef>
              <a:buFont typeface="Arial" panose="020B0604020202020204" pitchFamily="34" charset="0"/>
              <a:buNone/>
            </a:pPr>
            <a:r>
              <a:rPr lang="nl-NL" sz="1800" dirty="0"/>
              <a:t> </a:t>
            </a:r>
          </a:p>
          <a:p>
            <a:pPr marL="0" indent="0">
              <a:spcBef>
                <a:spcPts val="0"/>
              </a:spcBef>
              <a:buFont typeface="Arial" panose="020B0604020202020204" pitchFamily="34" charset="0"/>
              <a:buNone/>
            </a:pPr>
            <a:r>
              <a:rPr lang="nl-NL" sz="1800" b="1" dirty="0"/>
              <a:t>Beschrijf de risico’s van deze factoren</a:t>
            </a:r>
          </a:p>
          <a:p>
            <a:pPr marL="0" indent="0">
              <a:spcBef>
                <a:spcPts val="0"/>
              </a:spcBef>
              <a:buFont typeface="Arial" panose="020B0604020202020204" pitchFamily="34" charset="0"/>
              <a:buNone/>
            </a:pPr>
            <a:r>
              <a:rPr lang="nl-NL" sz="1800" dirty="0"/>
              <a:t>1) Risico verkeer en vervoer </a:t>
            </a:r>
          </a:p>
          <a:p>
            <a:pPr marL="0" indent="0">
              <a:spcBef>
                <a:spcPts val="0"/>
              </a:spcBef>
              <a:buFont typeface="Arial" panose="020B0604020202020204" pitchFamily="34" charset="0"/>
              <a:buNone/>
            </a:pPr>
            <a:r>
              <a:rPr lang="nl-NL" sz="1800" dirty="0"/>
              <a:t>2) Risico Openbare orde veiligheid </a:t>
            </a:r>
          </a:p>
          <a:p>
            <a:pPr marL="0" indent="0">
              <a:spcBef>
                <a:spcPts val="0"/>
              </a:spcBef>
              <a:buFont typeface="Arial" panose="020B0604020202020204" pitchFamily="34" charset="0"/>
              <a:buNone/>
            </a:pPr>
            <a:r>
              <a:rPr lang="nl-NL" sz="1800" dirty="0"/>
              <a:t>3) Risico Volksgezondheid </a:t>
            </a:r>
          </a:p>
          <a:p>
            <a:pPr marL="0" indent="0">
              <a:spcBef>
                <a:spcPts val="0"/>
              </a:spcBef>
              <a:buFont typeface="Arial" panose="020B0604020202020204" pitchFamily="34" charset="0"/>
              <a:buNone/>
            </a:pPr>
            <a:r>
              <a:rPr lang="nl-NL" sz="1800" dirty="0"/>
              <a:t>4) Risico Brand en veiligheid </a:t>
            </a:r>
          </a:p>
          <a:p>
            <a:pPr marL="0" indent="0">
              <a:spcBef>
                <a:spcPts val="0"/>
              </a:spcBef>
              <a:buFont typeface="Arial" panose="020B0604020202020204" pitchFamily="34" charset="0"/>
              <a:buNone/>
            </a:pPr>
            <a:r>
              <a:rPr lang="nl-NL" sz="1800" dirty="0"/>
              <a:t>5) Risico Monitoring en opschaling </a:t>
            </a:r>
          </a:p>
          <a:p>
            <a:pPr marL="0" indent="0">
              <a:spcBef>
                <a:spcPts val="0"/>
              </a:spcBef>
              <a:buFont typeface="Arial" panose="020B0604020202020204" pitchFamily="34" charset="0"/>
              <a:buNone/>
            </a:pPr>
            <a:r>
              <a:rPr lang="nl-NL" sz="1800" dirty="0"/>
              <a:t>6) Risico </a:t>
            </a:r>
            <a:r>
              <a:rPr lang="nl-NL" sz="1800" dirty="0" err="1"/>
              <a:t>aflasten</a:t>
            </a:r>
            <a:r>
              <a:rPr lang="nl-NL" sz="1800" dirty="0"/>
              <a:t> van het evenement</a:t>
            </a:r>
          </a:p>
          <a:p>
            <a:pPr marL="0" indent="0">
              <a:spcBef>
                <a:spcPts val="0"/>
              </a:spcBef>
              <a:buFont typeface="Arial" panose="020B0604020202020204" pitchFamily="34" charset="0"/>
              <a:buNone/>
            </a:pPr>
            <a:endParaRPr lang="nl-NL" sz="1800" dirty="0"/>
          </a:p>
          <a:p>
            <a:pPr marL="0" indent="0">
              <a:spcBef>
                <a:spcPts val="0"/>
              </a:spcBef>
              <a:buFont typeface="Arial" panose="020B0604020202020204" pitchFamily="34" charset="0"/>
              <a:buNone/>
            </a:pPr>
            <a:r>
              <a:rPr lang="nl-NL" sz="1800" dirty="0"/>
              <a:t>Werk voor 1 van deze factoren een matrix uit.</a:t>
            </a:r>
          </a:p>
          <a:p>
            <a:pPr marL="0" indent="0">
              <a:spcBef>
                <a:spcPts val="0"/>
              </a:spcBef>
              <a:buFont typeface="Arial" panose="020B0604020202020204" pitchFamily="34" charset="0"/>
              <a:buNone/>
            </a:pPr>
            <a:endParaRPr lang="nl-NL" sz="1800" dirty="0"/>
          </a:p>
          <a:p>
            <a:pPr marL="0" indent="0">
              <a:spcBef>
                <a:spcPts val="0"/>
              </a:spcBef>
              <a:buFont typeface="Arial" panose="020B0604020202020204" pitchFamily="34" charset="0"/>
              <a:buNone/>
            </a:pPr>
            <a:r>
              <a:rPr lang="nl-NL" sz="1800" b="1" dirty="0"/>
              <a:t>Presenteer jullie risicoanalyse aan de klas.</a:t>
            </a:r>
          </a:p>
        </p:txBody>
      </p:sp>
    </p:spTree>
    <p:extLst>
      <p:ext uri="{BB962C8B-B14F-4D97-AF65-F5344CB8AC3E}">
        <p14:creationId xmlns:p14="http://schemas.microsoft.com/office/powerpoint/2010/main" val="412761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5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60ECDEEA-AEE5-25EC-58C1-2D04D45ACF6A}"/>
              </a:ext>
            </a:extLst>
          </p:cNvPr>
          <p:cNvPicPr>
            <a:picLocks noChangeAspect="1"/>
          </p:cNvPicPr>
          <p:nvPr/>
        </p:nvPicPr>
        <p:blipFill>
          <a:blip r:embed="rId2"/>
          <a:stretch>
            <a:fillRect/>
          </a:stretch>
        </p:blipFill>
        <p:spPr>
          <a:xfrm>
            <a:off x="3676865" y="385233"/>
            <a:ext cx="5677557" cy="6087533"/>
          </a:xfrm>
          <a:prstGeom prst="rect">
            <a:avLst/>
          </a:prstGeom>
        </p:spPr>
      </p:pic>
    </p:spTree>
    <p:extLst>
      <p:ext uri="{BB962C8B-B14F-4D97-AF65-F5344CB8AC3E}">
        <p14:creationId xmlns:p14="http://schemas.microsoft.com/office/powerpoint/2010/main" val="36105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49480"/>
            <a:ext cx="2942813" cy="5556299"/>
          </a:xfrm>
        </p:spPr>
        <p:txBody>
          <a:bodyPr>
            <a:normAutofit/>
          </a:bodyPr>
          <a:lstStyle/>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a:t>Hoe is het?</a:t>
            </a:r>
          </a:p>
          <a:p>
            <a:pPr marL="0" indent="0">
              <a:buNone/>
            </a:pPr>
            <a:endParaRPr lang="en-US" sz="2000" b="1"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vandaag</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 </a:t>
            </a:r>
            <a:r>
              <a:rPr lang="en-US" sz="2000" b="1" dirty="0" err="1"/>
              <a:t>vandaag</a:t>
            </a:r>
            <a:r>
              <a:rPr lang="en-US" sz="2000" b="1" dirty="0"/>
              <a:t>?</a:t>
            </a:r>
          </a:p>
          <a:p>
            <a:pPr marL="0" indent="0">
              <a:buNone/>
            </a:pPr>
            <a:endParaRPr lang="en-US" sz="2000" b="1"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CCBB4-F7E0-4EE2-6467-73E14EB2F676}"/>
              </a:ext>
            </a:extLst>
          </p:cNvPr>
          <p:cNvSpPr>
            <a:spLocks noGrp="1"/>
          </p:cNvSpPr>
          <p:nvPr>
            <p:ph type="title"/>
          </p:nvPr>
        </p:nvSpPr>
        <p:spPr>
          <a:xfrm>
            <a:off x="567266" y="1008591"/>
            <a:ext cx="10515600" cy="1325563"/>
          </a:xfrm>
        </p:spPr>
        <p:txBody>
          <a:bodyPr/>
          <a:lstStyle/>
          <a:p>
            <a:r>
              <a:rPr lang="nl-NL" dirty="0"/>
              <a:t>Welke </a:t>
            </a:r>
            <a:r>
              <a:rPr lang="nl-NL" b="1" dirty="0">
                <a:solidFill>
                  <a:srgbClr val="7030A0"/>
                </a:solidFill>
              </a:rPr>
              <a:t>uitdagingen</a:t>
            </a:r>
            <a:r>
              <a:rPr lang="nl-NL" dirty="0"/>
              <a:t> heeft deze plek in de stad van de toekomst? </a:t>
            </a:r>
          </a:p>
        </p:txBody>
      </p:sp>
      <p:sp>
        <p:nvSpPr>
          <p:cNvPr id="3" name="Tekstvak 2">
            <a:extLst>
              <a:ext uri="{FF2B5EF4-FFF2-40B4-BE49-F238E27FC236}">
                <a16:creationId xmlns:a16="http://schemas.microsoft.com/office/drawing/2014/main" id="{99AA84AD-0F82-96AF-1DB0-BF1343FF5B92}"/>
              </a:ext>
            </a:extLst>
          </p:cNvPr>
          <p:cNvSpPr txBox="1"/>
          <p:nvPr/>
        </p:nvSpPr>
        <p:spPr>
          <a:xfrm>
            <a:off x="2269067" y="3081867"/>
            <a:ext cx="7366000" cy="2246769"/>
          </a:xfrm>
          <a:prstGeom prst="rect">
            <a:avLst/>
          </a:prstGeom>
          <a:noFill/>
        </p:spPr>
        <p:txBody>
          <a:bodyPr wrap="square" rtlCol="0">
            <a:spAutoFit/>
          </a:bodyPr>
          <a:lstStyle/>
          <a:p>
            <a:pPr algn="ctr"/>
            <a:r>
              <a:rPr lang="nl-NL" sz="2800" dirty="0"/>
              <a:t>Probeer je</a:t>
            </a:r>
            <a:r>
              <a:rPr lang="nl-NL" sz="2800" dirty="0">
                <a:solidFill>
                  <a:srgbClr val="7030A0"/>
                </a:solidFill>
              </a:rPr>
              <a:t> uitdagingen </a:t>
            </a:r>
            <a:r>
              <a:rPr lang="nl-NL" sz="2800" dirty="0"/>
              <a:t>van LA1 / </a:t>
            </a:r>
            <a:r>
              <a:rPr lang="nl-NL" sz="2800" dirty="0">
                <a:solidFill>
                  <a:srgbClr val="7030A0"/>
                </a:solidFill>
              </a:rPr>
              <a:t>Trends &amp; ontwikkelingen</a:t>
            </a:r>
            <a:r>
              <a:rPr lang="nl-NL" sz="2800" dirty="0"/>
              <a:t> van LA2 eens op deze locatie te leggen.</a:t>
            </a:r>
          </a:p>
          <a:p>
            <a:pPr algn="ctr"/>
            <a:r>
              <a:rPr lang="nl-NL" sz="2800" dirty="0"/>
              <a:t>Bedenk daarna eens je</a:t>
            </a:r>
            <a:r>
              <a:rPr lang="nl-NL" sz="2800" b="1" dirty="0">
                <a:solidFill>
                  <a:srgbClr val="7030A0"/>
                </a:solidFill>
              </a:rPr>
              <a:t> visie </a:t>
            </a:r>
            <a:r>
              <a:rPr lang="nl-NL" sz="2800" dirty="0"/>
              <a:t>in wat voor plek dit inneemt in jouw stad van de toekomst?</a:t>
            </a:r>
          </a:p>
        </p:txBody>
      </p:sp>
    </p:spTree>
    <p:extLst>
      <p:ext uri="{BB962C8B-B14F-4D97-AF65-F5344CB8AC3E}">
        <p14:creationId xmlns:p14="http://schemas.microsoft.com/office/powerpoint/2010/main" val="155717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E9295-A9C6-CEE2-7E16-DBCF141E0612}"/>
              </a:ext>
            </a:extLst>
          </p:cNvPr>
          <p:cNvSpPr>
            <a:spLocks noGrp="1"/>
          </p:cNvSpPr>
          <p:nvPr>
            <p:ph type="title"/>
          </p:nvPr>
        </p:nvSpPr>
        <p:spPr/>
        <p:txBody>
          <a:bodyPr/>
          <a:lstStyle/>
          <a:p>
            <a:r>
              <a:rPr lang="nl-NL" b="1" dirty="0">
                <a:solidFill>
                  <a:srgbClr val="7030A0"/>
                </a:solidFill>
              </a:rPr>
              <a:t>Smart </a:t>
            </a:r>
            <a:r>
              <a:rPr lang="nl-NL" b="1" dirty="0" err="1">
                <a:solidFill>
                  <a:srgbClr val="7030A0"/>
                </a:solidFill>
              </a:rPr>
              <a:t>mobility</a:t>
            </a:r>
            <a:r>
              <a:rPr lang="nl-NL" b="1" dirty="0">
                <a:solidFill>
                  <a:srgbClr val="7030A0"/>
                </a:solidFill>
              </a:rPr>
              <a:t> </a:t>
            </a:r>
          </a:p>
        </p:txBody>
      </p:sp>
      <p:sp>
        <p:nvSpPr>
          <p:cNvPr id="4" name="Tekstvak 3">
            <a:extLst>
              <a:ext uri="{FF2B5EF4-FFF2-40B4-BE49-F238E27FC236}">
                <a16:creationId xmlns:a16="http://schemas.microsoft.com/office/drawing/2014/main" id="{082B131A-EB55-527D-15D8-86FFEDC057AB}"/>
              </a:ext>
            </a:extLst>
          </p:cNvPr>
          <p:cNvSpPr txBox="1"/>
          <p:nvPr/>
        </p:nvSpPr>
        <p:spPr>
          <a:xfrm>
            <a:off x="1610286" y="2500718"/>
            <a:ext cx="8757396" cy="369332"/>
          </a:xfrm>
          <a:prstGeom prst="rect">
            <a:avLst/>
          </a:prstGeom>
          <a:noFill/>
        </p:spPr>
        <p:txBody>
          <a:bodyPr wrap="square">
            <a:spAutoFit/>
          </a:bodyPr>
          <a:lstStyle/>
          <a:p>
            <a:r>
              <a:rPr lang="nl-NL" dirty="0">
                <a:hlinkClick r:id="rId2"/>
              </a:rPr>
              <a:t>(74) Smart </a:t>
            </a:r>
            <a:r>
              <a:rPr lang="nl-NL" dirty="0" err="1">
                <a:hlinkClick r:id="rId2"/>
              </a:rPr>
              <a:t>Mobility</a:t>
            </a:r>
            <a:r>
              <a:rPr lang="nl-NL" dirty="0">
                <a:hlinkClick r:id="rId2"/>
              </a:rPr>
              <a:t>, Dutch </a:t>
            </a:r>
            <a:r>
              <a:rPr lang="nl-NL" dirty="0" err="1">
                <a:hlinkClick r:id="rId2"/>
              </a:rPr>
              <a:t>Reality</a:t>
            </a:r>
            <a:r>
              <a:rPr lang="nl-NL" dirty="0">
                <a:hlinkClick r:id="rId2"/>
              </a:rPr>
              <a:t> (Nederlandse versie) - YouTube</a:t>
            </a:r>
            <a:endParaRPr lang="nl-NL" dirty="0"/>
          </a:p>
        </p:txBody>
      </p:sp>
    </p:spTree>
    <p:extLst>
      <p:ext uri="{BB962C8B-B14F-4D97-AF65-F5344CB8AC3E}">
        <p14:creationId xmlns:p14="http://schemas.microsoft.com/office/powerpoint/2010/main" val="3759217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dirty="0">
                <a:solidFill>
                  <a:srgbClr val="7030A0"/>
                </a:solidFill>
              </a:rPr>
              <a:t>Actualiteit</a:t>
            </a:r>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dirty="0"/>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6B6F6F51-C3E5-4025-875A-89096B268338}"/>
              </a:ext>
            </a:extLst>
          </p:cNvPr>
          <p:cNvSpPr txBox="1"/>
          <p:nvPr/>
        </p:nvSpPr>
        <p:spPr>
          <a:xfrm>
            <a:off x="1472512" y="2217909"/>
            <a:ext cx="7177755" cy="2062103"/>
          </a:xfrm>
          <a:prstGeom prst="rect">
            <a:avLst/>
          </a:prstGeom>
          <a:noFill/>
        </p:spPr>
        <p:txBody>
          <a:bodyPr wrap="square" rtlCol="0">
            <a:spAutoFit/>
          </a:bodyPr>
          <a:lstStyle/>
          <a:p>
            <a:endParaRPr lang="nl-NL" sz="1600" dirty="0"/>
          </a:p>
          <a:p>
            <a:r>
              <a:rPr lang="nl-NL" sz="1600" b="1" dirty="0"/>
              <a:t>Visie document</a:t>
            </a:r>
          </a:p>
          <a:p>
            <a:r>
              <a:rPr lang="nl-NL" sz="1600" dirty="0"/>
              <a:t>Waar sta je?</a:t>
            </a:r>
          </a:p>
          <a:p>
            <a:r>
              <a:rPr lang="nl-NL" sz="1600" dirty="0"/>
              <a:t>Hoe ga je jouw visie </a:t>
            </a:r>
            <a:r>
              <a:rPr lang="nl-NL" sz="1600" dirty="0">
                <a:solidFill>
                  <a:srgbClr val="7030A0"/>
                </a:solidFill>
              </a:rPr>
              <a:t>visueel</a:t>
            </a:r>
            <a:r>
              <a:rPr lang="nl-NL" sz="1600" dirty="0"/>
              <a:t> maken?</a:t>
            </a:r>
          </a:p>
          <a:p>
            <a:r>
              <a:rPr lang="nl-NL" sz="1600" dirty="0"/>
              <a:t>Weet je de </a:t>
            </a:r>
            <a:r>
              <a:rPr lang="nl-NL" sz="1600" dirty="0">
                <a:solidFill>
                  <a:srgbClr val="7030A0"/>
                </a:solidFill>
              </a:rPr>
              <a:t>deadline?</a:t>
            </a:r>
          </a:p>
          <a:p>
            <a:r>
              <a:rPr lang="nl-NL" sz="1600" dirty="0"/>
              <a:t> </a:t>
            </a:r>
          </a:p>
          <a:p>
            <a:r>
              <a:rPr lang="nl-NL" sz="1600" b="1" dirty="0"/>
              <a:t>Bekijk de begrippenlijst voor Vrije Tijd! (wat heb je nodig? )</a:t>
            </a:r>
          </a:p>
          <a:p>
            <a:endParaRPr lang="nl-NL" sz="1600" dirty="0"/>
          </a:p>
        </p:txBody>
      </p:sp>
    </p:spTree>
    <p:extLst>
      <p:ext uri="{BB962C8B-B14F-4D97-AF65-F5344CB8AC3E}">
        <p14:creationId xmlns:p14="http://schemas.microsoft.com/office/powerpoint/2010/main" val="262555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D62A-F99D-4A55-B0E7-7BF9C06C0A7A}"/>
              </a:ext>
            </a:extLst>
          </p:cNvPr>
          <p:cNvSpPr>
            <a:spLocks noGrp="1"/>
          </p:cNvSpPr>
          <p:nvPr>
            <p:ph type="title"/>
          </p:nvPr>
        </p:nvSpPr>
        <p:spPr/>
        <p:txBody>
          <a:bodyPr/>
          <a:lstStyle/>
          <a:p>
            <a:r>
              <a:rPr lang="nl-NL" dirty="0">
                <a:solidFill>
                  <a:srgbClr val="7030A0"/>
                </a:solidFill>
              </a:rPr>
              <a:t>Vandaag</a:t>
            </a:r>
          </a:p>
        </p:txBody>
      </p:sp>
      <p:sp>
        <p:nvSpPr>
          <p:cNvPr id="3" name="Tekstvak 2">
            <a:extLst>
              <a:ext uri="{FF2B5EF4-FFF2-40B4-BE49-F238E27FC236}">
                <a16:creationId xmlns:a16="http://schemas.microsoft.com/office/drawing/2014/main" id="{6765D012-67DA-41D2-A81E-14990E2B22A9}"/>
              </a:ext>
            </a:extLst>
          </p:cNvPr>
          <p:cNvSpPr txBox="1"/>
          <p:nvPr/>
        </p:nvSpPr>
        <p:spPr>
          <a:xfrm>
            <a:off x="739346" y="1560255"/>
            <a:ext cx="5822491" cy="7848302"/>
          </a:xfrm>
          <a:prstGeom prst="rect">
            <a:avLst/>
          </a:prstGeom>
          <a:noFill/>
        </p:spPr>
        <p:txBody>
          <a:bodyPr wrap="none" rtlCol="0">
            <a:spAutoFit/>
          </a:bodyPr>
          <a:lstStyle/>
          <a:p>
            <a:r>
              <a:rPr lang="nl-NL" dirty="0"/>
              <a:t>Feedback </a:t>
            </a:r>
            <a:r>
              <a:rPr lang="nl-NL" dirty="0" err="1"/>
              <a:t>friends</a:t>
            </a:r>
            <a:r>
              <a:rPr lang="nl-NL" dirty="0"/>
              <a:t>!</a:t>
            </a:r>
          </a:p>
          <a:p>
            <a:endParaRPr lang="nl-NL" dirty="0"/>
          </a:p>
          <a:p>
            <a:r>
              <a:rPr lang="nl-NL" dirty="0"/>
              <a:t>Herhalen we nog even kort de stof van vorige week.</a:t>
            </a:r>
          </a:p>
          <a:p>
            <a:r>
              <a:rPr lang="nl-NL" dirty="0"/>
              <a:t>Opfrisser + wat nieuwe info.</a:t>
            </a:r>
          </a:p>
          <a:p>
            <a:endParaRPr lang="nl-NL" dirty="0"/>
          </a:p>
          <a:p>
            <a:r>
              <a:rPr lang="nl-NL" dirty="0"/>
              <a:t>Gaan we aan de slag met congestie, </a:t>
            </a:r>
            <a:r>
              <a:rPr lang="nl-NL" dirty="0" err="1"/>
              <a:t>signing</a:t>
            </a:r>
            <a:r>
              <a:rPr lang="nl-NL" dirty="0"/>
              <a:t>, risicoanalyse &amp; </a:t>
            </a:r>
            <a:br>
              <a:rPr lang="nl-NL" dirty="0"/>
            </a:br>
            <a:r>
              <a:rPr lang="nl-NL" dirty="0"/>
              <a:t>Mobiliteit</a:t>
            </a:r>
          </a:p>
          <a:p>
            <a:endParaRPr lang="nl-NL" dirty="0"/>
          </a:p>
          <a:p>
            <a:r>
              <a:rPr lang="nl-NL" dirty="0"/>
              <a:t>Energizer; op pad in de stad</a:t>
            </a:r>
          </a:p>
          <a:p>
            <a:endParaRPr lang="nl-NL" dirty="0"/>
          </a:p>
          <a:p>
            <a:r>
              <a:rPr lang="nl-NL" dirty="0"/>
              <a:t>Krijg je tijd om te werken aan je visiedocument</a:t>
            </a:r>
          </a:p>
          <a:p>
            <a:endParaRPr lang="nl-NL" dirty="0"/>
          </a:p>
          <a:p>
            <a:r>
              <a:rPr lang="nl-NL" dirty="0"/>
              <a:t>Seminar Stad van de Toekomst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66928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D62A-F99D-4A55-B0E7-7BF9C06C0A7A}"/>
              </a:ext>
            </a:extLst>
          </p:cNvPr>
          <p:cNvSpPr>
            <a:spLocks noGrp="1"/>
          </p:cNvSpPr>
          <p:nvPr>
            <p:ph type="title"/>
          </p:nvPr>
        </p:nvSpPr>
        <p:spPr/>
        <p:txBody>
          <a:bodyPr/>
          <a:lstStyle/>
          <a:p>
            <a:r>
              <a:rPr lang="nl-NL" dirty="0">
                <a:solidFill>
                  <a:srgbClr val="7030A0"/>
                </a:solidFill>
              </a:rPr>
              <a:t>Leerdoelen</a:t>
            </a:r>
          </a:p>
        </p:txBody>
      </p:sp>
      <p:sp>
        <p:nvSpPr>
          <p:cNvPr id="3" name="Tekstvak 2">
            <a:extLst>
              <a:ext uri="{FF2B5EF4-FFF2-40B4-BE49-F238E27FC236}">
                <a16:creationId xmlns:a16="http://schemas.microsoft.com/office/drawing/2014/main" id="{6765D012-67DA-41D2-A81E-14990E2B22A9}"/>
              </a:ext>
            </a:extLst>
          </p:cNvPr>
          <p:cNvSpPr txBox="1"/>
          <p:nvPr/>
        </p:nvSpPr>
        <p:spPr>
          <a:xfrm>
            <a:off x="838200" y="1690688"/>
            <a:ext cx="6378926" cy="5016758"/>
          </a:xfrm>
          <a:prstGeom prst="rect">
            <a:avLst/>
          </a:prstGeom>
          <a:noFill/>
        </p:spPr>
        <p:txBody>
          <a:bodyPr wrap="none" rtlCol="0">
            <a:spAutoFit/>
          </a:bodyPr>
          <a:lstStyle/>
          <a:p>
            <a:r>
              <a:rPr lang="nl-NL" sz="1600" b="1" dirty="0"/>
              <a:t>Na deze les:</a:t>
            </a:r>
          </a:p>
          <a:p>
            <a:endParaRPr lang="nl-NL" sz="1600" dirty="0"/>
          </a:p>
          <a:p>
            <a:r>
              <a:rPr lang="nl-NL" sz="1600" dirty="0"/>
              <a:t>Kunnen we </a:t>
            </a:r>
            <a:r>
              <a:rPr lang="nl-NL" sz="1600" b="1" dirty="0">
                <a:solidFill>
                  <a:srgbClr val="7030A0"/>
                </a:solidFill>
              </a:rPr>
              <a:t>uitdagingen</a:t>
            </a:r>
            <a:r>
              <a:rPr lang="nl-NL" sz="1600" dirty="0"/>
              <a:t> van de stad van de toekomst op de praktijk leggen</a:t>
            </a:r>
          </a:p>
          <a:p>
            <a:endParaRPr lang="nl-NL" sz="1600" dirty="0"/>
          </a:p>
          <a:p>
            <a:r>
              <a:rPr lang="nl-NL" sz="1600" dirty="0"/>
              <a:t>Vorm je je </a:t>
            </a:r>
            <a:r>
              <a:rPr lang="nl-NL" sz="1600" b="1" dirty="0"/>
              <a:t>visie </a:t>
            </a:r>
            <a:endParaRPr lang="nl-NL" sz="1600" dirty="0"/>
          </a:p>
          <a:p>
            <a:endParaRPr lang="nl-NL" sz="1600" dirty="0"/>
          </a:p>
          <a:p>
            <a:r>
              <a:rPr lang="nl-NL" sz="1600" dirty="0"/>
              <a:t>Kan je aan iemand anders uitleggen wat het verschil is tussen, </a:t>
            </a:r>
            <a:r>
              <a:rPr lang="nl-NL" sz="1600" b="1" dirty="0">
                <a:solidFill>
                  <a:srgbClr val="7030A0"/>
                </a:solidFill>
              </a:rPr>
              <a:t>SEO</a:t>
            </a:r>
            <a:r>
              <a:rPr lang="nl-NL" sz="1600" dirty="0"/>
              <a:t> en </a:t>
            </a:r>
            <a:r>
              <a:rPr lang="nl-NL" sz="1600" b="1" dirty="0">
                <a:solidFill>
                  <a:srgbClr val="7030A0"/>
                </a:solidFill>
              </a:rPr>
              <a:t>SEA</a:t>
            </a:r>
            <a:r>
              <a:rPr lang="nl-NL" sz="1600" dirty="0">
                <a:solidFill>
                  <a:srgbClr val="7030A0"/>
                </a:solidFill>
              </a:rPr>
              <a:t>.</a:t>
            </a:r>
          </a:p>
          <a:p>
            <a:endParaRPr lang="nl-NL" sz="1600" dirty="0"/>
          </a:p>
          <a:p>
            <a:r>
              <a:rPr lang="nl-NL" sz="1600" dirty="0"/>
              <a:t>Weet je hoe je </a:t>
            </a:r>
            <a:r>
              <a:rPr lang="nl-NL" sz="1600" b="1" dirty="0">
                <a:solidFill>
                  <a:srgbClr val="7030A0"/>
                </a:solidFill>
              </a:rPr>
              <a:t>congestie</a:t>
            </a:r>
            <a:r>
              <a:rPr lang="nl-NL" sz="1600" dirty="0"/>
              <a:t> op een evenement kan voorkomen of reguleren.</a:t>
            </a:r>
          </a:p>
          <a:p>
            <a:endParaRPr lang="nl-NL" sz="1600" dirty="0"/>
          </a:p>
          <a:p>
            <a:r>
              <a:rPr lang="nl-NL" sz="1600" dirty="0"/>
              <a:t>Weet je wat een </a:t>
            </a:r>
            <a:r>
              <a:rPr lang="nl-NL" sz="1600" b="1" dirty="0">
                <a:solidFill>
                  <a:srgbClr val="7030A0"/>
                </a:solidFill>
              </a:rPr>
              <a:t>risicoanalysematrix</a:t>
            </a:r>
            <a:r>
              <a:rPr lang="nl-NL" sz="1600" dirty="0"/>
              <a:t> is en hoe je dit maakt.</a:t>
            </a:r>
          </a:p>
          <a:p>
            <a:endParaRPr lang="nl-NL" sz="1600" dirty="0"/>
          </a:p>
          <a:p>
            <a:endParaRPr lang="nl-NL" sz="1600" dirty="0"/>
          </a:p>
          <a:p>
            <a:r>
              <a:rPr lang="nl-NL" sz="1600" dirty="0"/>
              <a:t> </a:t>
            </a:r>
          </a:p>
          <a:p>
            <a:endParaRPr lang="nl-NL" sz="1600" dirty="0"/>
          </a:p>
          <a:p>
            <a:endParaRPr lang="nl-NL" sz="1600" dirty="0"/>
          </a:p>
          <a:p>
            <a:endParaRPr lang="nl-NL" sz="1600" dirty="0"/>
          </a:p>
          <a:p>
            <a:endParaRPr lang="nl-NL" sz="1600" dirty="0"/>
          </a:p>
          <a:p>
            <a:endParaRPr lang="nl-NL" sz="1600" dirty="0"/>
          </a:p>
          <a:p>
            <a:endParaRPr lang="nl-NL" sz="1600" dirty="0"/>
          </a:p>
        </p:txBody>
      </p:sp>
    </p:spTree>
    <p:extLst>
      <p:ext uri="{BB962C8B-B14F-4D97-AF65-F5344CB8AC3E}">
        <p14:creationId xmlns:p14="http://schemas.microsoft.com/office/powerpoint/2010/main" val="70316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b="1" dirty="0">
                <a:solidFill>
                  <a:srgbClr val="7030A0"/>
                </a:solidFill>
              </a:rPr>
              <a:t>Actualiteit &amp; </a:t>
            </a:r>
            <a:r>
              <a:rPr lang="nl-NL" b="1" dirty="0" err="1">
                <a:solidFill>
                  <a:srgbClr val="7030A0"/>
                </a:solidFill>
              </a:rPr>
              <a:t>funfacts</a:t>
            </a:r>
            <a:endParaRPr lang="nl-NL" b="1" dirty="0">
              <a:solidFill>
                <a:srgbClr val="7030A0"/>
              </a:solidFill>
            </a:endParaRPr>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dirty="0"/>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6B6F6F51-C3E5-4025-875A-89096B268338}"/>
              </a:ext>
            </a:extLst>
          </p:cNvPr>
          <p:cNvSpPr txBox="1"/>
          <p:nvPr/>
        </p:nvSpPr>
        <p:spPr>
          <a:xfrm>
            <a:off x="838199" y="1690688"/>
            <a:ext cx="7177755" cy="3785652"/>
          </a:xfrm>
          <a:prstGeom prst="rect">
            <a:avLst/>
          </a:prstGeom>
          <a:noFill/>
        </p:spPr>
        <p:txBody>
          <a:bodyPr wrap="square" rtlCol="0">
            <a:spAutoFit/>
          </a:bodyPr>
          <a:lstStyle/>
          <a:p>
            <a:r>
              <a:rPr lang="en-US" sz="1600" dirty="0"/>
              <a:t>Na je diploma</a:t>
            </a:r>
          </a:p>
          <a:p>
            <a:r>
              <a:rPr lang="nl-NL" sz="1600" dirty="0" err="1">
                <a:hlinkClick r:id="rId2"/>
              </a:rPr>
              <a:t>MarketingOost</a:t>
            </a:r>
            <a:r>
              <a:rPr lang="nl-NL" sz="1600" dirty="0">
                <a:hlinkClick r:id="rId2"/>
              </a:rPr>
              <a:t>. Regie op Vrijetijdseconomie – YouTube</a:t>
            </a:r>
            <a:endParaRPr lang="nl-NL" sz="1600" dirty="0"/>
          </a:p>
          <a:p>
            <a:endParaRPr lang="nl-NL" sz="1600" dirty="0"/>
          </a:p>
          <a:p>
            <a:r>
              <a:rPr lang="nl-NL" sz="1600" dirty="0"/>
              <a:t>Next level VR in de meta verse</a:t>
            </a:r>
          </a:p>
          <a:p>
            <a:r>
              <a:rPr lang="nl-NL" sz="1600" dirty="0">
                <a:hlinkClick r:id="rId3"/>
              </a:rPr>
              <a:t>https://www.linkedin.com/posts/wouter-van-den-bijgaart_virtualreality-mixedreality-metaverse-activity-6911743082388447232-Qy9-?utm_source=linkedin_share&amp;utm_medium=member_desktop_web</a:t>
            </a:r>
            <a:r>
              <a:rPr lang="nl-NL" sz="1600" dirty="0"/>
              <a:t> </a:t>
            </a:r>
          </a:p>
          <a:p>
            <a:endParaRPr lang="nl-NL" sz="1600" dirty="0"/>
          </a:p>
          <a:p>
            <a:r>
              <a:rPr lang="nl-NL" sz="1600" dirty="0"/>
              <a:t>Snuffelfiets</a:t>
            </a:r>
          </a:p>
          <a:p>
            <a:r>
              <a:rPr lang="nl-NL" sz="1600" dirty="0" err="1">
                <a:hlinkClick r:id="rId4"/>
              </a:rPr>
              <a:t>Let’s</a:t>
            </a:r>
            <a:r>
              <a:rPr lang="nl-NL" sz="1600" dirty="0">
                <a:hlinkClick r:id="rId4"/>
              </a:rPr>
              <a:t> go Snuffelfietsers! – Snuffelfiets</a:t>
            </a:r>
            <a:endParaRPr lang="nl-NL" sz="1600" dirty="0"/>
          </a:p>
          <a:p>
            <a:endParaRPr lang="nl-NL" sz="1600" dirty="0"/>
          </a:p>
          <a:p>
            <a:r>
              <a:rPr lang="nl-NL" sz="1600" dirty="0"/>
              <a:t>Conclusie fieldlabs</a:t>
            </a:r>
          </a:p>
          <a:p>
            <a:r>
              <a:rPr lang="nl-NL" sz="1600" dirty="0">
                <a:hlinkClick r:id="rId5"/>
              </a:rPr>
              <a:t>Conclusie </a:t>
            </a:r>
            <a:r>
              <a:rPr lang="nl-NL" sz="1600" dirty="0" err="1">
                <a:hlinkClick r:id="rId5"/>
              </a:rPr>
              <a:t>Fieldlab</a:t>
            </a:r>
            <a:r>
              <a:rPr lang="nl-NL" sz="1600" dirty="0">
                <a:hlinkClick r:id="rId5"/>
              </a:rPr>
              <a:t> Evenementen: ook binnen categorie 'zeer ernstig' evenementen mogelijk | Events.nl</a:t>
            </a:r>
            <a:endParaRPr lang="nl-NL" sz="1600" dirty="0"/>
          </a:p>
          <a:p>
            <a:endParaRPr lang="nl-NL" sz="1600" dirty="0"/>
          </a:p>
        </p:txBody>
      </p:sp>
    </p:spTree>
    <p:extLst>
      <p:ext uri="{BB962C8B-B14F-4D97-AF65-F5344CB8AC3E}">
        <p14:creationId xmlns:p14="http://schemas.microsoft.com/office/powerpoint/2010/main" val="303439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0C1BF-7773-1E30-B1B6-1C1F1B1DCEB6}"/>
              </a:ext>
            </a:extLst>
          </p:cNvPr>
          <p:cNvSpPr>
            <a:spLocks noGrp="1"/>
          </p:cNvSpPr>
          <p:nvPr>
            <p:ph type="title"/>
          </p:nvPr>
        </p:nvSpPr>
        <p:spPr/>
        <p:txBody>
          <a:bodyPr/>
          <a:lstStyle/>
          <a:p>
            <a:r>
              <a:rPr lang="nl-NL" b="1" dirty="0">
                <a:solidFill>
                  <a:srgbClr val="7030A0"/>
                </a:solidFill>
              </a:rPr>
              <a:t>SEO</a:t>
            </a:r>
            <a:r>
              <a:rPr lang="nl-NL" dirty="0"/>
              <a:t> – weet je nog? 						</a:t>
            </a:r>
          </a:p>
        </p:txBody>
      </p:sp>
      <p:sp>
        <p:nvSpPr>
          <p:cNvPr id="3" name="Tijdelijke aanduiding voor inhoud 2">
            <a:extLst>
              <a:ext uri="{FF2B5EF4-FFF2-40B4-BE49-F238E27FC236}">
                <a16:creationId xmlns:a16="http://schemas.microsoft.com/office/drawing/2014/main" id="{C2EBCD43-7D6B-2355-D8E3-3D8A0BA23C14}"/>
              </a:ext>
            </a:extLst>
          </p:cNvPr>
          <p:cNvSpPr>
            <a:spLocks noGrp="1"/>
          </p:cNvSpPr>
          <p:nvPr>
            <p:ph idx="1"/>
          </p:nvPr>
        </p:nvSpPr>
        <p:spPr/>
        <p:txBody>
          <a:bodyPr>
            <a:normAutofit fontScale="85000" lnSpcReduction="20000"/>
          </a:bodyPr>
          <a:lstStyle/>
          <a:p>
            <a:r>
              <a:rPr lang="nl-NL" dirty="0"/>
              <a:t>Zoekmachine optimalisatie (search engine optimalization) </a:t>
            </a:r>
          </a:p>
          <a:p>
            <a:r>
              <a:rPr lang="nl-NL" b="1" dirty="0">
                <a:solidFill>
                  <a:srgbClr val="7030A0"/>
                </a:solidFill>
              </a:rPr>
              <a:t>Optimaliseren</a:t>
            </a:r>
            <a:r>
              <a:rPr lang="nl-NL" dirty="0"/>
              <a:t> van websites, zodat ze beter scoren op google.</a:t>
            </a:r>
          </a:p>
          <a:p>
            <a:r>
              <a:rPr lang="nl-NL" dirty="0"/>
              <a:t>Content en technische opbouw van je website (welke woorden en plaatjes staan op de website, is het populair, etc.)</a:t>
            </a:r>
          </a:p>
          <a:p>
            <a:endParaRPr lang="nl-NL" dirty="0"/>
          </a:p>
          <a:p>
            <a:r>
              <a:rPr lang="nl-NL" dirty="0"/>
              <a:t>Je helpt Google jouw website begrijpen d.m.v. zoekwoorden</a:t>
            </a:r>
          </a:p>
          <a:p>
            <a:endParaRPr lang="nl-NL" dirty="0"/>
          </a:p>
          <a:p>
            <a:r>
              <a:rPr lang="nl-NL" dirty="0">
                <a:hlinkClick r:id="rId2"/>
              </a:rPr>
              <a:t>(74) Wat is SEO? En hoe werkt het? (2021) - YouTube</a:t>
            </a:r>
            <a:br>
              <a:rPr lang="nl-NL" dirty="0"/>
            </a:br>
            <a:r>
              <a:rPr lang="nl-NL" dirty="0"/>
              <a:t> </a:t>
            </a:r>
          </a:p>
          <a:p>
            <a:endParaRPr lang="nl-NL" dirty="0"/>
          </a:p>
          <a:p>
            <a:pPr marL="0" indent="0">
              <a:buNone/>
            </a:pPr>
            <a:br>
              <a:rPr lang="nl-NL" dirty="0"/>
            </a:br>
            <a:endParaRPr lang="nl-NL" dirty="0"/>
          </a:p>
        </p:txBody>
      </p:sp>
    </p:spTree>
    <p:extLst>
      <p:ext uri="{BB962C8B-B14F-4D97-AF65-F5344CB8AC3E}">
        <p14:creationId xmlns:p14="http://schemas.microsoft.com/office/powerpoint/2010/main" val="246547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5A5F5-C259-8E7D-21AC-45A0594C0E35}"/>
              </a:ext>
            </a:extLst>
          </p:cNvPr>
          <p:cNvSpPr>
            <a:spLocks noGrp="1"/>
          </p:cNvSpPr>
          <p:nvPr>
            <p:ph type="title"/>
          </p:nvPr>
        </p:nvSpPr>
        <p:spPr/>
        <p:txBody>
          <a:bodyPr/>
          <a:lstStyle/>
          <a:p>
            <a:r>
              <a:rPr lang="nl-NL" b="1" dirty="0">
                <a:solidFill>
                  <a:srgbClr val="7030A0"/>
                </a:solidFill>
              </a:rPr>
              <a:t>SEA</a:t>
            </a:r>
            <a:r>
              <a:rPr lang="nl-NL" dirty="0"/>
              <a:t> – weet je nog?</a:t>
            </a:r>
          </a:p>
        </p:txBody>
      </p:sp>
      <p:sp>
        <p:nvSpPr>
          <p:cNvPr id="3" name="Tijdelijke aanduiding voor inhoud 2">
            <a:extLst>
              <a:ext uri="{FF2B5EF4-FFF2-40B4-BE49-F238E27FC236}">
                <a16:creationId xmlns:a16="http://schemas.microsoft.com/office/drawing/2014/main" id="{A4E5B113-67B9-56CC-EADF-60B4626DDCAE}"/>
              </a:ext>
            </a:extLst>
          </p:cNvPr>
          <p:cNvSpPr>
            <a:spLocks noGrp="1"/>
          </p:cNvSpPr>
          <p:nvPr>
            <p:ph idx="1"/>
          </p:nvPr>
        </p:nvSpPr>
        <p:spPr>
          <a:xfrm>
            <a:off x="714632" y="1690688"/>
            <a:ext cx="10515600" cy="4351338"/>
          </a:xfrm>
        </p:spPr>
        <p:txBody>
          <a:bodyPr/>
          <a:lstStyle/>
          <a:p>
            <a:r>
              <a:rPr lang="nl-NL" dirty="0"/>
              <a:t>Versnelde promotie van je website. Je betaald om bij de eerste opties te horen. (70% klikt op de bovenste resultaten)</a:t>
            </a:r>
          </a:p>
          <a:p>
            <a:r>
              <a:rPr lang="nl-NL" dirty="0"/>
              <a:t>Vandaag beginnen = morgen bovenaan staan </a:t>
            </a:r>
          </a:p>
        </p:txBody>
      </p:sp>
    </p:spTree>
    <p:extLst>
      <p:ext uri="{BB962C8B-B14F-4D97-AF65-F5344CB8AC3E}">
        <p14:creationId xmlns:p14="http://schemas.microsoft.com/office/powerpoint/2010/main" val="28326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0D559-19F6-44CE-97E0-07596D7050FD}"/>
              </a:ext>
            </a:extLst>
          </p:cNvPr>
          <p:cNvSpPr>
            <a:spLocks noGrp="1"/>
          </p:cNvSpPr>
          <p:nvPr>
            <p:ph type="title"/>
          </p:nvPr>
        </p:nvSpPr>
        <p:spPr>
          <a:xfrm>
            <a:off x="484214" y="617597"/>
            <a:ext cx="3505495" cy="1622321"/>
          </a:xfrm>
        </p:spPr>
        <p:txBody>
          <a:bodyPr>
            <a:normAutofit/>
          </a:bodyPr>
          <a:lstStyle/>
          <a:p>
            <a:r>
              <a:rPr lang="nl-NL" dirty="0"/>
              <a:t>Promoten	</a:t>
            </a:r>
          </a:p>
        </p:txBody>
      </p:sp>
      <p:sp>
        <p:nvSpPr>
          <p:cNvPr id="3" name="Tijdelijke aanduiding voor inhoud 2">
            <a:extLst>
              <a:ext uri="{FF2B5EF4-FFF2-40B4-BE49-F238E27FC236}">
                <a16:creationId xmlns:a16="http://schemas.microsoft.com/office/drawing/2014/main" id="{4FFC1DDD-0D16-4656-BAF4-450CB22F8268}"/>
              </a:ext>
            </a:extLst>
          </p:cNvPr>
          <p:cNvSpPr>
            <a:spLocks noGrp="1"/>
          </p:cNvSpPr>
          <p:nvPr>
            <p:ph idx="1"/>
          </p:nvPr>
        </p:nvSpPr>
        <p:spPr>
          <a:xfrm>
            <a:off x="484214" y="1742560"/>
            <a:ext cx="3707532" cy="3785419"/>
          </a:xfrm>
        </p:spPr>
        <p:txBody>
          <a:bodyPr>
            <a:noAutofit/>
          </a:bodyPr>
          <a:lstStyle/>
          <a:p>
            <a:pPr marL="0" indent="0">
              <a:buNone/>
            </a:pPr>
            <a:r>
              <a:rPr lang="nl-NL" sz="2000" dirty="0"/>
              <a:t>SEO: search engine optimalisation</a:t>
            </a:r>
          </a:p>
          <a:p>
            <a:pPr marL="0" indent="0">
              <a:buNone/>
            </a:pPr>
            <a:r>
              <a:rPr lang="nl-NL" sz="1800" i="1" dirty="0">
                <a:solidFill>
                  <a:srgbClr val="202124"/>
                </a:solidFill>
              </a:rPr>
              <a:t>H</a:t>
            </a:r>
            <a:r>
              <a:rPr lang="nl-NL" sz="1800" b="0" i="1" dirty="0">
                <a:solidFill>
                  <a:srgbClr val="202124"/>
                </a:solidFill>
                <a:effectLst/>
              </a:rPr>
              <a:t>et </a:t>
            </a:r>
            <a:r>
              <a:rPr lang="nl-NL" sz="1800" b="1" i="1" dirty="0">
                <a:solidFill>
                  <a:srgbClr val="202124"/>
                </a:solidFill>
                <a:effectLst/>
              </a:rPr>
              <a:t>optimaliseren</a:t>
            </a:r>
            <a:r>
              <a:rPr lang="nl-NL" sz="1800" b="0" i="1" dirty="0">
                <a:solidFill>
                  <a:srgbClr val="202124"/>
                </a:solidFill>
                <a:effectLst/>
              </a:rPr>
              <a:t> van </a:t>
            </a:r>
            <a:r>
              <a:rPr lang="nl-NL" sz="1800" b="1" i="1" dirty="0">
                <a:solidFill>
                  <a:srgbClr val="202124"/>
                </a:solidFill>
                <a:effectLst/>
              </a:rPr>
              <a:t>webpagina's</a:t>
            </a:r>
            <a:r>
              <a:rPr lang="nl-NL" sz="1800" b="0" i="1" dirty="0">
                <a:solidFill>
                  <a:srgbClr val="202124"/>
                </a:solidFill>
                <a:effectLst/>
              </a:rPr>
              <a:t> met als </a:t>
            </a:r>
            <a:r>
              <a:rPr lang="nl-NL" sz="1800" b="1" i="1" dirty="0">
                <a:solidFill>
                  <a:srgbClr val="202124"/>
                </a:solidFill>
                <a:effectLst/>
              </a:rPr>
              <a:t>doel</a:t>
            </a:r>
            <a:r>
              <a:rPr lang="nl-NL" sz="1800" b="0" i="1" dirty="0">
                <a:solidFill>
                  <a:srgbClr val="202124"/>
                </a:solidFill>
                <a:effectLst/>
              </a:rPr>
              <a:t> deze pagina's zo </a:t>
            </a:r>
            <a:r>
              <a:rPr lang="nl-NL" sz="1800" b="1" i="1" dirty="0">
                <a:solidFill>
                  <a:srgbClr val="202124"/>
                </a:solidFill>
                <a:effectLst/>
              </a:rPr>
              <a:t>hoog</a:t>
            </a:r>
            <a:r>
              <a:rPr lang="nl-NL" sz="1800" b="0" i="1" dirty="0">
                <a:solidFill>
                  <a:srgbClr val="202124"/>
                </a:solidFill>
                <a:effectLst/>
              </a:rPr>
              <a:t> </a:t>
            </a:r>
            <a:r>
              <a:rPr lang="nl-NL" sz="1800" b="1" i="1" dirty="0">
                <a:solidFill>
                  <a:srgbClr val="202124"/>
                </a:solidFill>
                <a:effectLst/>
              </a:rPr>
              <a:t>mogelijk</a:t>
            </a:r>
            <a:r>
              <a:rPr lang="nl-NL" sz="1800" b="0" i="1" dirty="0">
                <a:solidFill>
                  <a:srgbClr val="202124"/>
                </a:solidFill>
                <a:effectLst/>
              </a:rPr>
              <a:t> terug te laten komen in de </a:t>
            </a:r>
            <a:r>
              <a:rPr lang="nl-NL" sz="1800" b="1" i="1" dirty="0">
                <a:solidFill>
                  <a:srgbClr val="202124"/>
                </a:solidFill>
                <a:effectLst/>
              </a:rPr>
              <a:t>zoekresultaten</a:t>
            </a:r>
            <a:r>
              <a:rPr lang="nl-NL" sz="1800" b="0" i="1" dirty="0">
                <a:solidFill>
                  <a:srgbClr val="202124"/>
                </a:solidFill>
                <a:effectLst/>
              </a:rPr>
              <a:t> van zoekmachines op het internet.</a:t>
            </a:r>
          </a:p>
          <a:p>
            <a:pPr marL="0" indent="0">
              <a:buNone/>
            </a:pPr>
            <a:endParaRPr lang="nl-NL" sz="2000" dirty="0"/>
          </a:p>
          <a:p>
            <a:pPr marL="0" indent="0">
              <a:buNone/>
            </a:pPr>
            <a:r>
              <a:rPr lang="nl-NL" sz="2000" dirty="0"/>
              <a:t>SEA: search engine advertising</a:t>
            </a:r>
          </a:p>
          <a:p>
            <a:pPr marL="0" indent="0">
              <a:buNone/>
            </a:pPr>
            <a:r>
              <a:rPr lang="nl-NL" sz="1800" i="1" dirty="0"/>
              <a:t>Door te adverteren op internet kun je je zeer </a:t>
            </a:r>
            <a:r>
              <a:rPr lang="nl-NL" sz="1800" b="1" i="1" dirty="0"/>
              <a:t>specifiek</a:t>
            </a:r>
            <a:r>
              <a:rPr lang="nl-NL" sz="1800" i="1" dirty="0"/>
              <a:t> op een </a:t>
            </a:r>
            <a:r>
              <a:rPr lang="nl-NL" sz="1800" b="1" i="1" dirty="0"/>
              <a:t>bepaalde</a:t>
            </a:r>
            <a:r>
              <a:rPr lang="nl-NL" sz="1800" i="1" dirty="0"/>
              <a:t> </a:t>
            </a:r>
            <a:r>
              <a:rPr lang="nl-NL" sz="1800" b="1" i="1" dirty="0"/>
              <a:t>doelgroep</a:t>
            </a:r>
            <a:r>
              <a:rPr lang="nl-NL" sz="1800" i="1" dirty="0"/>
              <a:t> richten. Je kunt bijvoorbeeld gericht adverteren op </a:t>
            </a:r>
            <a:r>
              <a:rPr lang="nl-NL" sz="1800" b="1" i="1" dirty="0"/>
              <a:t>websites</a:t>
            </a:r>
            <a:r>
              <a:rPr lang="nl-NL" sz="1800" i="1" dirty="0"/>
              <a:t> met behulp van een </a:t>
            </a:r>
            <a:r>
              <a:rPr lang="nl-NL" sz="1800" b="1" i="1" dirty="0"/>
              <a:t>banner</a:t>
            </a:r>
            <a:r>
              <a:rPr lang="nl-NL" sz="1800" i="1" dirty="0"/>
              <a:t>.</a:t>
            </a:r>
          </a:p>
          <a:p>
            <a:pPr marL="0" indent="0">
              <a:buNone/>
            </a:pPr>
            <a:endParaRPr lang="nl-NL" sz="2000" dirty="0"/>
          </a:p>
        </p:txBody>
      </p:sp>
      <p:pic>
        <p:nvPicPr>
          <p:cNvPr id="1026" name="Picture 2" descr="SEO en SEA: zo zit dat - Presis">
            <a:extLst>
              <a:ext uri="{FF2B5EF4-FFF2-40B4-BE49-F238E27FC236}">
                <a16:creationId xmlns:a16="http://schemas.microsoft.com/office/drawing/2014/main" id="{E11ED7B1-7876-4269-8519-1188391C8A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838417"/>
            <a:ext cx="6019331" cy="517791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48798"/>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C37B576D-9E1C-4AA6-AB25-FB9BAD200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A3EC5-8B33-48D9-B28D-68F04959F6A8}">
  <ds:schemaRefs>
    <ds:schemaRef ds:uri="http://schemas.microsoft.com/sharepoint/v3/contenttype/forms"/>
  </ds:schemaRefs>
</ds:datastoreItem>
</file>

<file path=customXml/itemProps3.xml><?xml version="1.0" encoding="utf-8"?>
<ds:datastoreItem xmlns:ds="http://schemas.openxmlformats.org/officeDocument/2006/customXml" ds:itemID="{D003F9C7-02E9-48F3-B27C-0190942FE45B}">
  <ds:schemaRefs>
    <ds:schemaRef ds:uri="d95abb03-f9aa-4c33-99fc-7afb519e452f"/>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f8779951-9bef-4d9f-a8c7-6f379d08b17a"/>
    <ds:schemaRef ds:uri="http://purl.org/dc/term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Yuverta_blanco</Template>
  <TotalTime>2176</TotalTime>
  <Words>1558</Words>
  <Application>Microsoft Office PowerPoint</Application>
  <PresentationFormat>Breedbeeld</PresentationFormat>
  <Paragraphs>286</Paragraphs>
  <Slides>32</Slides>
  <Notes>0</Notes>
  <HiddenSlides>3</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Calibri</vt:lpstr>
      <vt:lpstr>Calibri Light</vt:lpstr>
      <vt:lpstr>Helvetica Neue</vt:lpstr>
      <vt:lpstr>Wingdings</vt:lpstr>
      <vt:lpstr>Yuverta_blanco</vt:lpstr>
      <vt:lpstr>Stad van de toekomst 2050</vt:lpstr>
      <vt:lpstr>PowerPoint-presentatie</vt:lpstr>
      <vt:lpstr>PowerPoint-presentatie</vt:lpstr>
      <vt:lpstr>Vandaag</vt:lpstr>
      <vt:lpstr>Leerdoelen</vt:lpstr>
      <vt:lpstr>Actualiteit &amp; funfacts</vt:lpstr>
      <vt:lpstr>SEO – weet je nog?       </vt:lpstr>
      <vt:lpstr>SEA – weet je nog?</vt:lpstr>
      <vt:lpstr>Promoten </vt:lpstr>
      <vt:lpstr>Weet je nog?</vt:lpstr>
      <vt:lpstr>Stukje nieuwe info.. </vt:lpstr>
      <vt:lpstr>Online promoten: goed om te weten</vt:lpstr>
      <vt:lpstr>Casus: Love Parade Duisburg congestie – signing - risicoanalyse</vt:lpstr>
      <vt:lpstr>Congestie tijdens een evenement</vt:lpstr>
      <vt:lpstr>Inrichting: congestie</vt:lpstr>
      <vt:lpstr>Inrichting: congestie</vt:lpstr>
      <vt:lpstr>Online promoten: opdracht</vt:lpstr>
      <vt:lpstr>Loveparade Duisburg: Risicoanalyse</vt:lpstr>
      <vt:lpstr>Congestie tegengaan</vt:lpstr>
      <vt:lpstr>Begrippen</vt:lpstr>
      <vt:lpstr>Daarom: signing!</vt:lpstr>
      <vt:lpstr>Wat zijn kenmerken van kwalitatief goede signing?</vt:lpstr>
      <vt:lpstr>Kenmerken kwalitatieve signing</vt:lpstr>
      <vt:lpstr>PowerPoint-presentatie</vt:lpstr>
      <vt:lpstr>De Veiligheidsketen </vt:lpstr>
      <vt:lpstr>Risicoanalyse stap 1: beschrijving</vt:lpstr>
      <vt:lpstr>Risicoanalyse stap 2: matrix</vt:lpstr>
      <vt:lpstr>Risicoanalyse: opdracht</vt:lpstr>
      <vt:lpstr>PowerPoint-presentatie</vt:lpstr>
      <vt:lpstr>Welke uitdagingen heeft deze plek in de stad van de toekomst? </vt:lpstr>
      <vt:lpstr>Smart mobility </vt:lpstr>
      <vt:lpstr>Actualiteit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van de toekomst 2050</dc:title>
  <dc:creator>Tim Lagas</dc:creator>
  <cp:lastModifiedBy>Lotte de Laat</cp:lastModifiedBy>
  <cp:revision>19</cp:revision>
  <dcterms:created xsi:type="dcterms:W3CDTF">2022-03-17T19:38:51Z</dcterms:created>
  <dcterms:modified xsi:type="dcterms:W3CDTF">2024-03-27T10:45:48Z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